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405" r:id="rId2"/>
    <p:sldId id="425" r:id="rId3"/>
    <p:sldId id="422" r:id="rId4"/>
    <p:sldId id="296" r:id="rId5"/>
    <p:sldId id="399" r:id="rId6"/>
    <p:sldId id="421" r:id="rId7"/>
    <p:sldId id="428" r:id="rId8"/>
    <p:sldId id="414" r:id="rId9"/>
    <p:sldId id="427" r:id="rId10"/>
    <p:sldId id="426" r:id="rId11"/>
    <p:sldId id="415" r:id="rId12"/>
    <p:sldId id="41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422" autoAdjust="0"/>
  </p:normalViewPr>
  <p:slideViewPr>
    <p:cSldViewPr snapToGrid="0">
      <p:cViewPr varScale="1">
        <p:scale>
          <a:sx n="121" d="100"/>
          <a:sy n="121" d="100"/>
        </p:scale>
        <p:origin x="40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4EA8D-A0AA-4535-A721-8763DA9EFA96}" type="datetimeFigureOut">
              <a:rPr lang="sv-SE" smtClean="0"/>
              <a:t>2026-01-19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D8CE1-E8D5-4E15-9FEE-54815C10899F}" type="slidenum">
              <a:rPr lang="sv-SE" smtClean="0"/>
              <a:t>‹#›</a:t>
            </a:fld>
            <a:endParaRPr lang="sv-SE"/>
          </a:p>
        </p:txBody>
      </p:sp>
    </p:spTree>
    <p:extLst>
      <p:ext uri="{BB962C8B-B14F-4D97-AF65-F5344CB8AC3E}">
        <p14:creationId xmlns:p14="http://schemas.microsoft.com/office/powerpoint/2010/main" val="222731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8D8CE1-E8D5-4E15-9FEE-54815C10899F}" type="slidenum">
              <a:rPr lang="sv-SE" smtClean="0"/>
              <a:t>4</a:t>
            </a:fld>
            <a:endParaRPr lang="sv-SE"/>
          </a:p>
        </p:txBody>
      </p:sp>
    </p:spTree>
    <p:extLst>
      <p:ext uri="{BB962C8B-B14F-4D97-AF65-F5344CB8AC3E}">
        <p14:creationId xmlns:p14="http://schemas.microsoft.com/office/powerpoint/2010/main" val="31713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C8D8CE1-E8D5-4E15-9FEE-54815C10899F}" type="slidenum">
              <a:rPr lang="sv-SE" smtClean="0"/>
              <a:t>9</a:t>
            </a:fld>
            <a:endParaRPr lang="sv-SE"/>
          </a:p>
        </p:txBody>
      </p:sp>
    </p:spTree>
    <p:extLst>
      <p:ext uri="{BB962C8B-B14F-4D97-AF65-F5344CB8AC3E}">
        <p14:creationId xmlns:p14="http://schemas.microsoft.com/office/powerpoint/2010/main" val="31713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lila">
    <p:bg>
      <p:bgPr>
        <a:solidFill>
          <a:schemeClr val="tx2"/>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B12C4B9-D0A5-3843-82D1-31028D32202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 y="-27167"/>
            <a:ext cx="12192000" cy="6885167"/>
          </a:xfrm>
          <a:prstGeom prst="rect">
            <a:avLst/>
          </a:prstGeom>
        </p:spPr>
      </p:pic>
      <p:sp>
        <p:nvSpPr>
          <p:cNvPr id="2" name="Title 1"/>
          <p:cNvSpPr>
            <a:spLocks noGrp="1"/>
          </p:cNvSpPr>
          <p:nvPr>
            <p:ph type="ctrTitle"/>
          </p:nvPr>
        </p:nvSpPr>
        <p:spPr>
          <a:xfrm>
            <a:off x="839788" y="1155700"/>
            <a:ext cx="9828212" cy="2387600"/>
          </a:xfrm>
        </p:spPr>
        <p:txBody>
          <a:bodyPr lIns="0" tIns="0" rIns="0" bIns="0" anchor="b"/>
          <a:lstStyle>
            <a:lvl1pPr algn="l">
              <a:defRPr sz="6000">
                <a:solidFill>
                  <a:schemeClr val="bg2"/>
                </a:solidFill>
              </a:defRPr>
            </a:lvl1pPr>
          </a:lstStyle>
          <a:p>
            <a:r>
              <a:rPr lang="sv-SE"/>
              <a:t>Klicka här för att ändra mall för rubrikformat</a:t>
            </a:r>
            <a:endParaRPr lang="en-US"/>
          </a:p>
        </p:txBody>
      </p:sp>
      <p:sp>
        <p:nvSpPr>
          <p:cNvPr id="3" name="Subtitle 2"/>
          <p:cNvSpPr>
            <a:spLocks noGrp="1"/>
          </p:cNvSpPr>
          <p:nvPr>
            <p:ph type="subTitle" idx="1"/>
          </p:nvPr>
        </p:nvSpPr>
        <p:spPr>
          <a:xfrm>
            <a:off x="839788" y="3760635"/>
            <a:ext cx="9828212" cy="448110"/>
          </a:xfrm>
        </p:spPr>
        <p:txBody>
          <a:bodyPr lIns="0" tIns="0" rIns="0" bIns="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pic>
        <p:nvPicPr>
          <p:cNvPr id="8" name="Bildobjekt 7">
            <a:extLst>
              <a:ext uri="{FF2B5EF4-FFF2-40B4-BE49-F238E27FC236}">
                <a16:creationId xmlns:a16="http://schemas.microsoft.com/office/drawing/2014/main" id="{6B01A034-C6F4-864D-80BB-212174C4CC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9684" y="5629397"/>
            <a:ext cx="3406535" cy="762987"/>
          </a:xfrm>
          <a:prstGeom prst="rect">
            <a:avLst/>
          </a:prstGeom>
        </p:spPr>
      </p:pic>
    </p:spTree>
    <p:extLst>
      <p:ext uri="{BB962C8B-B14F-4D97-AF65-F5344CB8AC3E}">
        <p14:creationId xmlns:p14="http://schemas.microsoft.com/office/powerpoint/2010/main" val="416570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Diagram/tabe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549274"/>
            <a:ext cx="3932237" cy="1508125"/>
          </a:xfrm>
        </p:spPr>
        <p:txBody>
          <a:bodyPr anchor="b">
            <a:normAutofit/>
          </a:bodyPr>
          <a:lstStyle>
            <a:lvl1pPr>
              <a:defRPr sz="3600"/>
            </a:lvl1pPr>
          </a:lstStyle>
          <a:p>
            <a:r>
              <a:rPr lang="sv-SE"/>
              <a:t>Klicka här för att ändra mall för rubrikformat</a:t>
            </a:r>
            <a:endParaRPr lang="en-US"/>
          </a:p>
        </p:txBody>
      </p:sp>
      <p:sp>
        <p:nvSpPr>
          <p:cNvPr id="3" name="Content Placeholder 2"/>
          <p:cNvSpPr>
            <a:spLocks noGrp="1"/>
          </p:cNvSpPr>
          <p:nvPr>
            <p:ph idx="1"/>
          </p:nvPr>
        </p:nvSpPr>
        <p:spPr>
          <a:xfrm>
            <a:off x="5183188" y="549275"/>
            <a:ext cx="6172200" cy="55800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349500"/>
            <a:ext cx="3932237" cy="377983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1118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549274"/>
            <a:ext cx="3932237" cy="1508125"/>
          </a:xfrm>
        </p:spPr>
        <p:txBody>
          <a:bodyPr anchor="b">
            <a:noAutofit/>
          </a:bodyPr>
          <a:lstStyle>
            <a:lvl1pPr>
              <a:defRPr sz="36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549275"/>
            <a:ext cx="6172200" cy="558006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349500"/>
            <a:ext cx="3932237" cy="377983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60551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57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or text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474A16-42B0-5F40-9DD6-2CE17F3C8500}"/>
              </a:ext>
            </a:extLst>
          </p:cNvPr>
          <p:cNvSpPr>
            <a:spLocks noGrp="1"/>
          </p:cNvSpPr>
          <p:nvPr>
            <p:ph type="title" hasCustomPrompt="1"/>
          </p:nvPr>
        </p:nvSpPr>
        <p:spPr>
          <a:xfrm>
            <a:off x="838200" y="549274"/>
            <a:ext cx="10515600" cy="5580063"/>
          </a:xfrm>
        </p:spPr>
        <p:txBody>
          <a:bodyPr anchor="ctr" anchorCtr="0"/>
          <a:lstStyle>
            <a:lvl1pPr>
              <a:defRPr sz="6000">
                <a:solidFill>
                  <a:schemeClr val="tx2"/>
                </a:solidFill>
              </a:defRPr>
            </a:lvl1pPr>
          </a:lstStyle>
          <a:p>
            <a:r>
              <a:rPr lang="sv-SE"/>
              <a:t>Plats här för ett citat eller något annat viktigt i stort format som kan få vara flera rader.</a:t>
            </a:r>
          </a:p>
        </p:txBody>
      </p:sp>
    </p:spTree>
    <p:extLst>
      <p:ext uri="{BB962C8B-B14F-4D97-AF65-F5344CB8AC3E}">
        <p14:creationId xmlns:p14="http://schemas.microsoft.com/office/powerpoint/2010/main" val="317764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or text lila">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474A16-42B0-5F40-9DD6-2CE17F3C8500}"/>
              </a:ext>
            </a:extLst>
          </p:cNvPr>
          <p:cNvSpPr>
            <a:spLocks noGrp="1"/>
          </p:cNvSpPr>
          <p:nvPr>
            <p:ph type="title" hasCustomPrompt="1"/>
          </p:nvPr>
        </p:nvSpPr>
        <p:spPr>
          <a:xfrm>
            <a:off x="838200" y="549274"/>
            <a:ext cx="10515600" cy="5580063"/>
          </a:xfrm>
        </p:spPr>
        <p:txBody>
          <a:bodyPr anchor="ctr" anchorCtr="0"/>
          <a:lstStyle>
            <a:lvl1pPr>
              <a:defRPr sz="6000">
                <a:solidFill>
                  <a:schemeClr val="bg1"/>
                </a:solidFill>
              </a:defRPr>
            </a:lvl1pPr>
          </a:lstStyle>
          <a:p>
            <a:r>
              <a:rPr lang="sv-SE"/>
              <a:t>Plats här för ett citat eller något annat viktigt i stort format som kan få vara flera rader.</a:t>
            </a:r>
          </a:p>
        </p:txBody>
      </p:sp>
    </p:spTree>
    <p:extLst>
      <p:ext uri="{BB962C8B-B14F-4D97-AF65-F5344CB8AC3E}">
        <p14:creationId xmlns:p14="http://schemas.microsoft.com/office/powerpoint/2010/main" val="45161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slutbild 1">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957CE9B-8C57-E841-B264-E2300BA9C4BD}"/>
              </a:ext>
            </a:extLst>
          </p:cNvPr>
          <p:cNvPicPr>
            <a:picLocks noChangeAspect="1"/>
          </p:cNvPicPr>
          <p:nvPr userDrawn="1"/>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artisticBlur radius="15"/>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Bildobjekt 4">
            <a:extLst>
              <a:ext uri="{FF2B5EF4-FFF2-40B4-BE49-F238E27FC236}">
                <a16:creationId xmlns:a16="http://schemas.microsoft.com/office/drawing/2014/main" id="{E1F5B739-4803-1247-86F4-8B113C82DD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788" y="549276"/>
            <a:ext cx="6689004" cy="1498186"/>
          </a:xfrm>
          <a:prstGeom prst="rect">
            <a:avLst/>
          </a:prstGeom>
        </p:spPr>
      </p:pic>
    </p:spTree>
    <p:extLst>
      <p:ext uri="{BB962C8B-B14F-4D97-AF65-F5344CB8AC3E}">
        <p14:creationId xmlns:p14="http://schemas.microsoft.com/office/powerpoint/2010/main" val="236509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slutbild 2">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8349C2F-DE0C-BD40-9076-BED885CCC8F5}"/>
              </a:ext>
            </a:extLst>
          </p:cNvPr>
          <p:cNvPicPr>
            <a:picLocks noChangeAspect="1"/>
          </p:cNvPicPr>
          <p:nvPr userDrawn="1"/>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23315"/>
            <a:ext cx="12192000" cy="6881315"/>
          </a:xfrm>
          <a:prstGeom prst="rect">
            <a:avLst/>
          </a:prstGeom>
        </p:spPr>
      </p:pic>
      <p:pic>
        <p:nvPicPr>
          <p:cNvPr id="5" name="Bildobjekt 4">
            <a:extLst>
              <a:ext uri="{FF2B5EF4-FFF2-40B4-BE49-F238E27FC236}">
                <a16:creationId xmlns:a16="http://schemas.microsoft.com/office/drawing/2014/main" id="{E1F5B739-4803-1247-86F4-8B113C82DD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209" y="4631152"/>
            <a:ext cx="6689004" cy="1498186"/>
          </a:xfrm>
          <a:prstGeom prst="rect">
            <a:avLst/>
          </a:prstGeom>
        </p:spPr>
      </p:pic>
    </p:spTree>
    <p:extLst>
      <p:ext uri="{BB962C8B-B14F-4D97-AF65-F5344CB8AC3E}">
        <p14:creationId xmlns:p14="http://schemas.microsoft.com/office/powerpoint/2010/main" val="341523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tart/slutbild 2">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D236FC5-294E-E24B-8D7E-B582B767AB25}"/>
              </a:ext>
            </a:extLst>
          </p:cNvPr>
          <p:cNvPicPr>
            <a:picLocks noChangeAspect="1"/>
          </p:cNvPicPr>
          <p:nvPr userDrawn="1"/>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20541"/>
            <a:ext cx="12192000" cy="6837459"/>
          </a:xfrm>
          <a:prstGeom prst="rect">
            <a:avLst/>
          </a:prstGeom>
        </p:spPr>
      </p:pic>
      <p:pic>
        <p:nvPicPr>
          <p:cNvPr id="5" name="Bildobjekt 4">
            <a:extLst>
              <a:ext uri="{FF2B5EF4-FFF2-40B4-BE49-F238E27FC236}">
                <a16:creationId xmlns:a16="http://schemas.microsoft.com/office/drawing/2014/main" id="{E1F5B739-4803-1247-86F4-8B113C82DD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7678" y="549275"/>
            <a:ext cx="6689004" cy="1498186"/>
          </a:xfrm>
          <a:prstGeom prst="rect">
            <a:avLst/>
          </a:prstGeom>
        </p:spPr>
      </p:pic>
    </p:spTree>
    <p:extLst>
      <p:ext uri="{BB962C8B-B14F-4D97-AF65-F5344CB8AC3E}">
        <p14:creationId xmlns:p14="http://schemas.microsoft.com/office/powerpoint/2010/main" val="172407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tartbild ljus">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B2BDD03-7A69-EB49-AB13-A5FF41716BF6}"/>
              </a:ext>
            </a:extLst>
          </p:cNvPr>
          <p:cNvPicPr>
            <a:picLocks noChangeAspect="1"/>
          </p:cNvPicPr>
          <p:nvPr userDrawn="1"/>
        </p:nvPicPr>
        <p:blipFill rotWithShape="1">
          <a:blip r:embed="rId2" cstate="screen">
            <a:duotone>
              <a:schemeClr val="accent3">
                <a:shade val="45000"/>
                <a:satMod val="135000"/>
              </a:schemeClr>
              <a:prstClr val="white"/>
            </a:duotone>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831850" y="549276"/>
            <a:ext cx="10515600" cy="3278682"/>
          </a:xfrm>
        </p:spPr>
        <p:txBody>
          <a:bodyPr lIns="0" tIns="0" rIns="0" bIns="0"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194313"/>
            <a:ext cx="10515600" cy="1160819"/>
          </a:xfrm>
        </p:spPr>
        <p:txBody>
          <a:bodyPr lIns="0" tIns="0" rIns="0" bIns="0">
            <a:normAutofit/>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0AAB29E7-23DC-D14E-9C74-21EDEF855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253" y="5620253"/>
            <a:ext cx="3447356" cy="772131"/>
          </a:xfrm>
          <a:prstGeom prst="rect">
            <a:avLst/>
          </a:prstGeom>
        </p:spPr>
      </p:pic>
    </p:spTree>
    <p:extLst>
      <p:ext uri="{BB962C8B-B14F-4D97-AF65-F5344CB8AC3E}">
        <p14:creationId xmlns:p14="http://schemas.microsoft.com/office/powerpoint/2010/main" val="225678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lvl2pPr>
              <a:defRPr sz="2800"/>
            </a:lvl2pPr>
            <a:lvl3pPr>
              <a:defRPr sz="2400"/>
            </a:lvl3pPr>
            <a:lvl4pPr>
              <a:defRPr sz="2000"/>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9915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å bild 1">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15BCECB-3A4E-E945-BD27-6E50B30675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 y="549275"/>
            <a:ext cx="12192001" cy="5580063"/>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08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å bild 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4DF6170-338A-A443-B6CD-94556ED71B7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546891"/>
            <a:ext cx="12192000" cy="5582447"/>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3455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å bild 3">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28E473E-55E8-384F-A864-25D68A7C6C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564879"/>
            <a:ext cx="12192000" cy="5576341"/>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29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å bild 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9EE0BD3-598A-9A4C-9E3F-F1FFD541C45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549275"/>
            <a:ext cx="12082072" cy="5580063"/>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20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å bild 5">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4C61D14-8544-634B-8420-87B9B2B9A00B}"/>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 y="570876"/>
            <a:ext cx="12192001" cy="5588332"/>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382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å bild 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BC035D9-BC24-644D-AB81-1398DF14500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570876"/>
            <a:ext cx="12192000" cy="5558462"/>
          </a:xfrm>
          <a:prstGeom prst="rect">
            <a:avLst/>
          </a:prstGeom>
        </p:spPr>
      </p:pic>
      <p:sp>
        <p:nvSpPr>
          <p:cNvPr id="4" name="Rubrik 3">
            <a:extLst>
              <a:ext uri="{FF2B5EF4-FFF2-40B4-BE49-F238E27FC236}">
                <a16:creationId xmlns:a16="http://schemas.microsoft.com/office/drawing/2014/main" id="{EEB887F8-C66B-7D44-B726-1480712922A6}"/>
              </a:ext>
            </a:extLst>
          </p:cNvPr>
          <p:cNvSpPr>
            <a:spLocks noGrp="1"/>
          </p:cNvSpPr>
          <p:nvPr>
            <p:ph type="title"/>
          </p:nvPr>
        </p:nvSpPr>
        <p:spPr>
          <a:xfrm>
            <a:off x="839788" y="1187736"/>
            <a:ext cx="10514012" cy="1171003"/>
          </a:xfrm>
        </p:spPr>
        <p:txBody>
          <a:bodyPr lIns="0" tIns="0" rIns="0" bIns="0" anchor="b" anchorCtr="0"/>
          <a:lstStyle>
            <a:lvl1pPr>
              <a:defRPr>
                <a:solidFill>
                  <a:schemeClr val="tx1"/>
                </a:solidFill>
              </a:defRPr>
            </a:lvl1pPr>
          </a:lstStyle>
          <a:p>
            <a:r>
              <a:rPr lang="sv-SE"/>
              <a:t>Klicka här för att ändra mall för rubrikformat</a:t>
            </a:r>
          </a:p>
        </p:txBody>
      </p:sp>
      <p:sp>
        <p:nvSpPr>
          <p:cNvPr id="6" name="Platshållare för text 5">
            <a:extLst>
              <a:ext uri="{FF2B5EF4-FFF2-40B4-BE49-F238E27FC236}">
                <a16:creationId xmlns:a16="http://schemas.microsoft.com/office/drawing/2014/main" id="{A5CF7F61-73EA-D949-B73D-F04E14A1F645}"/>
              </a:ext>
            </a:extLst>
          </p:cNvPr>
          <p:cNvSpPr>
            <a:spLocks noGrp="1"/>
          </p:cNvSpPr>
          <p:nvPr>
            <p:ph type="body" sz="quarter" idx="10"/>
          </p:nvPr>
        </p:nvSpPr>
        <p:spPr>
          <a:xfrm>
            <a:off x="839788" y="2817813"/>
            <a:ext cx="10512425" cy="2852451"/>
          </a:xfrm>
        </p:spPr>
        <p:txBody>
          <a:bodyPr lIns="0" tIns="0" rIns="0" bIns="0"/>
          <a:lstStyle>
            <a:lvl1pPr>
              <a:defRPr b="1"/>
            </a:lvl1pPr>
            <a:lvl2pPr>
              <a:defRPr b="1"/>
            </a:lvl2pPr>
            <a:lvl3pPr>
              <a:defRPr b="1"/>
            </a:lvl3pPr>
            <a:lvl4pPr>
              <a:defRPr b="1"/>
            </a:lvl4pPr>
            <a:lvl5pPr>
              <a:defRPr b="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848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49275"/>
            <a:ext cx="10515600" cy="1264535"/>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2349500"/>
            <a:ext cx="10515600" cy="377983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10" name="Bildobjekt 9">
            <a:extLst>
              <a:ext uri="{FF2B5EF4-FFF2-40B4-BE49-F238E27FC236}">
                <a16:creationId xmlns:a16="http://schemas.microsoft.com/office/drawing/2014/main" id="{46EB99F3-DD75-A141-B485-83A1D509582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39788" y="6283673"/>
            <a:ext cx="1852895" cy="295755"/>
          </a:xfrm>
          <a:prstGeom prst="rect">
            <a:avLst/>
          </a:prstGeom>
        </p:spPr>
      </p:pic>
    </p:spTree>
    <p:extLst>
      <p:ext uri="{BB962C8B-B14F-4D97-AF65-F5344CB8AC3E}">
        <p14:creationId xmlns:p14="http://schemas.microsoft.com/office/powerpoint/2010/main" val="230076208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82" r:id="rId4"/>
    <p:sldLayoutId id="2147483683" r:id="rId5"/>
    <p:sldLayoutId id="2147483684" r:id="rId6"/>
    <p:sldLayoutId id="2147483685" r:id="rId7"/>
    <p:sldLayoutId id="2147483686" r:id="rId8"/>
    <p:sldLayoutId id="2147483687" r:id="rId9"/>
    <p:sldLayoutId id="2147483680" r:id="rId10"/>
    <p:sldLayoutId id="2147483681" r:id="rId11"/>
    <p:sldLayoutId id="2147483679" r:id="rId12"/>
    <p:sldLayoutId id="2147483691" r:id="rId13"/>
    <p:sldLayoutId id="2147483692"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346" userDrawn="1">
          <p15:clr>
            <a:srgbClr val="F26B43"/>
          </p15:clr>
        </p15:guide>
        <p15:guide id="4" orient="horz" pos="3861" userDrawn="1">
          <p15:clr>
            <a:srgbClr val="F26B43"/>
          </p15:clr>
        </p15:guide>
        <p15:guide id="5" orient="horz" pos="1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hemtjanstindex.s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EBB22-BFD6-CCEB-1089-FB7BD718CAF2}"/>
              </a:ext>
            </a:extLst>
          </p:cNvPr>
          <p:cNvSpPr>
            <a:spLocks noGrp="1"/>
          </p:cNvSpPr>
          <p:nvPr>
            <p:ph type="title"/>
          </p:nvPr>
        </p:nvSpPr>
        <p:spPr/>
        <p:txBody>
          <a:bodyPr/>
          <a:lstStyle/>
          <a:p>
            <a:r>
              <a:rPr lang="sv-SE" dirty="0"/>
              <a:t>Hemtjänstindex 2025 </a:t>
            </a:r>
            <a:br>
              <a:rPr lang="sv-SE" dirty="0"/>
            </a:br>
            <a:r>
              <a:rPr lang="sv-SE" sz="4400" dirty="0"/>
              <a:t>Stockholms stadsdelsområden</a:t>
            </a:r>
            <a:br>
              <a:rPr lang="sv-SE" sz="4400" dirty="0"/>
            </a:br>
            <a:br>
              <a:rPr lang="sv-SE" sz="2800" dirty="0"/>
            </a:br>
            <a:endParaRPr lang="sv-SE" sz="4000" dirty="0"/>
          </a:p>
        </p:txBody>
      </p:sp>
      <p:pic>
        <p:nvPicPr>
          <p:cNvPr id="4" name="Bildobjekt 3" descr="En bild som visar Teckensnitt, Grafik, logotyp, grafisk design&#10;&#10;Automatiskt genererad beskrivning">
            <a:extLst>
              <a:ext uri="{FF2B5EF4-FFF2-40B4-BE49-F238E27FC236}">
                <a16:creationId xmlns:a16="http://schemas.microsoft.com/office/drawing/2014/main" id="{FFD84F55-784E-A080-5280-12B7306BC9EB}"/>
              </a:ext>
            </a:extLst>
          </p:cNvPr>
          <p:cNvPicPr>
            <a:picLocks noChangeAspect="1"/>
          </p:cNvPicPr>
          <p:nvPr/>
        </p:nvPicPr>
        <p:blipFill>
          <a:blip r:embed="rId2"/>
          <a:stretch>
            <a:fillRect/>
          </a:stretch>
        </p:blipFill>
        <p:spPr>
          <a:xfrm>
            <a:off x="6096000" y="6129337"/>
            <a:ext cx="1330092" cy="558458"/>
          </a:xfrm>
          <a:prstGeom prst="rect">
            <a:avLst/>
          </a:prstGeom>
        </p:spPr>
      </p:pic>
      <p:sp>
        <p:nvSpPr>
          <p:cNvPr id="3" name="textruta 2">
            <a:extLst>
              <a:ext uri="{FF2B5EF4-FFF2-40B4-BE49-F238E27FC236}">
                <a16:creationId xmlns:a16="http://schemas.microsoft.com/office/drawing/2014/main" id="{7C12611B-9F1E-0038-8E14-0D0DCA2F62AF}"/>
              </a:ext>
            </a:extLst>
          </p:cNvPr>
          <p:cNvSpPr txBox="1"/>
          <p:nvPr/>
        </p:nvSpPr>
        <p:spPr>
          <a:xfrm>
            <a:off x="838200" y="3844636"/>
            <a:ext cx="1243225" cy="338554"/>
          </a:xfrm>
          <a:prstGeom prst="rect">
            <a:avLst/>
          </a:prstGeom>
          <a:noFill/>
        </p:spPr>
        <p:txBody>
          <a:bodyPr wrap="none" rtlCol="0">
            <a:spAutoFit/>
          </a:bodyPr>
          <a:lstStyle/>
          <a:p>
            <a:r>
              <a:rPr lang="sv-SE" sz="1600" dirty="0">
                <a:solidFill>
                  <a:schemeClr val="bg1"/>
                </a:solidFill>
                <a:latin typeface="+mj-lt"/>
                <a:ea typeface="+mj-ea"/>
                <a:cs typeface="+mj-cs"/>
              </a:rPr>
              <a:t>2026-01-19</a:t>
            </a:r>
          </a:p>
        </p:txBody>
      </p:sp>
    </p:spTree>
    <p:extLst>
      <p:ext uri="{BB962C8B-B14F-4D97-AF65-F5344CB8AC3E}">
        <p14:creationId xmlns:p14="http://schemas.microsoft.com/office/powerpoint/2010/main" val="382058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2099-6230-2BE6-DDD4-9A340F81327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B03881F-48C4-B4D2-4924-6169BE767422}"/>
              </a:ext>
            </a:extLst>
          </p:cNvPr>
          <p:cNvSpPr txBox="1">
            <a:spLocks/>
          </p:cNvSpPr>
          <p:nvPr/>
        </p:nvSpPr>
        <p:spPr>
          <a:xfrm>
            <a:off x="839788" y="541422"/>
            <a:ext cx="10514012" cy="1106904"/>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sv-SE" sz="4000" dirty="0"/>
              <a:t>Hemtjänstindex 2023 </a:t>
            </a:r>
            <a:br>
              <a:rPr lang="sv-SE" sz="6600" dirty="0"/>
            </a:br>
            <a:r>
              <a:rPr lang="sv-SE" sz="2000" dirty="0"/>
              <a:t>STOCKHOLMS STADSDELSOMRÅDEN</a:t>
            </a:r>
          </a:p>
        </p:txBody>
      </p:sp>
      <p:graphicFrame>
        <p:nvGraphicFramePr>
          <p:cNvPr id="4" name="Tabell 6">
            <a:extLst>
              <a:ext uri="{FF2B5EF4-FFF2-40B4-BE49-F238E27FC236}">
                <a16:creationId xmlns:a16="http://schemas.microsoft.com/office/drawing/2014/main" id="{06BB62FC-B7AA-BBD1-F11C-16A5DB85851F}"/>
              </a:ext>
            </a:extLst>
          </p:cNvPr>
          <p:cNvGraphicFramePr>
            <a:graphicFrameLocks noGrp="1"/>
          </p:cNvGraphicFramePr>
          <p:nvPr>
            <p:extLst>
              <p:ext uri="{D42A27DB-BD31-4B8C-83A1-F6EECF244321}">
                <p14:modId xmlns:p14="http://schemas.microsoft.com/office/powerpoint/2010/main" val="835760619"/>
              </p:ext>
            </p:extLst>
          </p:nvPr>
        </p:nvGraphicFramePr>
        <p:xfrm>
          <a:off x="838199" y="1721922"/>
          <a:ext cx="10316183" cy="4279162"/>
        </p:xfrm>
        <a:graphic>
          <a:graphicData uri="http://schemas.openxmlformats.org/drawingml/2006/table">
            <a:tbl>
              <a:tblPr firstRow="1" bandRow="1">
                <a:tableStyleId>{5C22544A-7EE6-4342-B048-85BDC9FD1C3A}</a:tableStyleId>
              </a:tblPr>
              <a:tblGrid>
                <a:gridCol w="1535350">
                  <a:extLst>
                    <a:ext uri="{9D8B030D-6E8A-4147-A177-3AD203B41FA5}">
                      <a16:colId xmlns:a16="http://schemas.microsoft.com/office/drawing/2014/main" val="3681295186"/>
                    </a:ext>
                  </a:extLst>
                </a:gridCol>
                <a:gridCol w="2425430">
                  <a:extLst>
                    <a:ext uri="{9D8B030D-6E8A-4147-A177-3AD203B41FA5}">
                      <a16:colId xmlns:a16="http://schemas.microsoft.com/office/drawing/2014/main" val="3239876201"/>
                    </a:ext>
                  </a:extLst>
                </a:gridCol>
                <a:gridCol w="2172510">
                  <a:extLst>
                    <a:ext uri="{9D8B030D-6E8A-4147-A177-3AD203B41FA5}">
                      <a16:colId xmlns:a16="http://schemas.microsoft.com/office/drawing/2014/main" val="368174891"/>
                    </a:ext>
                  </a:extLst>
                </a:gridCol>
                <a:gridCol w="1438078">
                  <a:extLst>
                    <a:ext uri="{9D8B030D-6E8A-4147-A177-3AD203B41FA5}">
                      <a16:colId xmlns:a16="http://schemas.microsoft.com/office/drawing/2014/main" val="3148958204"/>
                    </a:ext>
                  </a:extLst>
                </a:gridCol>
                <a:gridCol w="2744815">
                  <a:extLst>
                    <a:ext uri="{9D8B030D-6E8A-4147-A177-3AD203B41FA5}">
                      <a16:colId xmlns:a16="http://schemas.microsoft.com/office/drawing/2014/main" val="3865903384"/>
                    </a:ext>
                  </a:extLst>
                </a:gridCol>
              </a:tblGrid>
              <a:tr h="30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Placering</a:t>
                      </a:r>
                    </a:p>
                  </a:txBody>
                  <a:tcPr/>
                </a:tc>
                <a:tc>
                  <a:txBody>
                    <a:bodyPr/>
                    <a:lstStyle/>
                    <a:p>
                      <a:r>
                        <a:rPr lang="sv-SE" sz="2000" dirty="0"/>
                        <a:t>Stadsdelsområde</a:t>
                      </a:r>
                    </a:p>
                  </a:txBody>
                  <a:tcPr/>
                </a:tc>
                <a:tc>
                  <a:txBody>
                    <a:bodyPr/>
                    <a:lstStyle/>
                    <a:p>
                      <a:r>
                        <a:rPr lang="sv-SE" sz="2000" dirty="0"/>
                        <a:t>Hemtjänstindex</a:t>
                      </a:r>
                    </a:p>
                  </a:txBody>
                  <a:tcPr/>
                </a:tc>
                <a:tc>
                  <a:txBody>
                    <a:bodyPr/>
                    <a:lstStyle/>
                    <a:p>
                      <a:r>
                        <a:rPr lang="sv-SE" sz="2000" dirty="0"/>
                        <a:t>Placering i riket</a:t>
                      </a:r>
                    </a:p>
                  </a:txBody>
                  <a:tcPr/>
                </a:tc>
                <a:tc>
                  <a:txBody>
                    <a:bodyPr/>
                    <a:lstStyle/>
                    <a:p>
                      <a:r>
                        <a:rPr lang="sv-SE" sz="2000" dirty="0"/>
                        <a:t>Kommentar</a:t>
                      </a:r>
                    </a:p>
                  </a:txBody>
                  <a:tcPr/>
                </a:tc>
                <a:extLst>
                  <a:ext uri="{0D108BD9-81ED-4DB2-BD59-A6C34878D82A}">
                    <a16:rowId xmlns:a16="http://schemas.microsoft.com/office/drawing/2014/main" val="1345215567"/>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1</a:t>
                      </a:r>
                    </a:p>
                  </a:txBody>
                  <a:tcPr marL="9525" marR="9525" marT="9525" marB="0" anchor="b">
                    <a:solidFill>
                      <a:schemeClr val="accent6"/>
                    </a:solidFill>
                  </a:tcPr>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Kungsholmen</a:t>
                      </a:r>
                    </a:p>
                  </a:txBody>
                  <a:tcPr marL="44450" marR="44450" marT="0" marB="0" anchor="b">
                    <a:solidFill>
                      <a:schemeClr val="accent6"/>
                    </a:solidFill>
                  </a:tcPr>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75,0</a:t>
                      </a:r>
                    </a:p>
                  </a:txBody>
                  <a:tcPr marL="0" marR="0" marT="0" marB="0" anchor="b">
                    <a:solidFill>
                      <a:schemeClr val="accent6"/>
                    </a:solidFill>
                  </a:tcPr>
                </a:tc>
                <a:tc>
                  <a:txBody>
                    <a:bodyPr/>
                    <a:lstStyle/>
                    <a:p>
                      <a:pPr algn="ctr" fontAlgn="b"/>
                      <a:r>
                        <a:rPr lang="sv-SE" sz="1400" b="0" i="0" u="none" strike="noStrike" dirty="0">
                          <a:solidFill>
                            <a:srgbClr val="000000"/>
                          </a:solidFill>
                          <a:effectLst/>
                          <a:latin typeface="Franklin Gothic Book" panose="020B0503020102020204" pitchFamily="34" charset="0"/>
                        </a:rPr>
                        <a:t>29</a:t>
                      </a:r>
                    </a:p>
                  </a:txBody>
                  <a:tcPr marL="9525" marR="9525" marT="9525" marB="0" anchor="b">
                    <a:solidFill>
                      <a:schemeClr val="accent6"/>
                    </a:solidFill>
                  </a:tcPr>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solidFill>
                      <a:schemeClr val="accent6"/>
                    </a:solidFill>
                  </a:tcPr>
                </a:tc>
                <a:extLst>
                  <a:ext uri="{0D108BD9-81ED-4DB2-BD59-A6C34878D82A}">
                    <a16:rowId xmlns:a16="http://schemas.microsoft.com/office/drawing/2014/main" val="2752301835"/>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2</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Södermalm</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74,4</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34</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228700151"/>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3</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Farsta</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74,2</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35</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Franklin Gothic Book" panose="020B0503020102020204" pitchFamily="34" charset="0"/>
                        </a:rPr>
                        <a:t>Enstaka nyckeltal saknas</a:t>
                      </a:r>
                    </a:p>
                  </a:txBody>
                  <a:tcPr marL="0" marR="0" marT="0" marB="0" anchor="b"/>
                </a:tc>
                <a:extLst>
                  <a:ext uri="{0D108BD9-81ED-4DB2-BD59-A6C34878D82A}">
                    <a16:rowId xmlns:a16="http://schemas.microsoft.com/office/drawing/2014/main" val="1007799648"/>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4</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Norrmalm</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74,1</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36</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815416126"/>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5</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Enskede-Årsta-</a:t>
                      </a:r>
                      <a:r>
                        <a:rPr lang="sv-SE" sz="1400" b="0" i="0" u="none" strike="noStrike" kern="1200" dirty="0" err="1">
                          <a:solidFill>
                            <a:srgbClr val="000000"/>
                          </a:solidFill>
                          <a:effectLst/>
                          <a:latin typeface="Franklin Gothic Book" panose="020B0503020102020204" pitchFamily="34" charset="0"/>
                          <a:ea typeface="+mn-ea"/>
                          <a:cs typeface="+mn-cs"/>
                        </a:rPr>
                        <a:t>Vantör</a:t>
                      </a:r>
                      <a:endParaRPr lang="sv-SE" sz="1400" b="0" i="0" u="none" strike="noStrike" kern="1200" dirty="0">
                        <a:solidFill>
                          <a:srgbClr val="000000"/>
                        </a:solidFill>
                        <a:effectLst/>
                        <a:latin typeface="Franklin Gothic Book" panose="020B0503020102020204" pitchFamily="34" charset="0"/>
                        <a:ea typeface="+mn-ea"/>
                        <a:cs typeface="+mn-cs"/>
                      </a:endParaRP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73,8</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39</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486518373"/>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6</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Hässelby</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73,6</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44</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5388449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7</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Östermalm</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73,1</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48</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0417830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8</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Spånga-Tensta</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73,0</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49</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169921152"/>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9</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Rinkeby-Kista</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72,9</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50</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025576995"/>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10</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Skärholmen</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72,5</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57</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45986523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11</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Bromma</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72,0</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72</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765608306"/>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kern="1200" dirty="0">
                          <a:solidFill>
                            <a:srgbClr val="000000"/>
                          </a:solidFill>
                          <a:effectLst/>
                          <a:latin typeface="Franklin Gothic Book" panose="020B0503020102020204" pitchFamily="34" charset="0"/>
                          <a:ea typeface="+mn-ea"/>
                          <a:cs typeface="+mn-cs"/>
                        </a:rPr>
                        <a:t>Hägersten-Älvsjö</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68,9</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117</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145069945"/>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13</a:t>
                      </a:r>
                    </a:p>
                  </a:txBody>
                  <a:tcPr marL="9525" marR="9525" marT="9525"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Skarpnäck</a:t>
                      </a:r>
                    </a:p>
                  </a:txBody>
                  <a:tcPr marL="44450" marR="44450" marT="0" marB="0" anchor="b"/>
                </a:tc>
                <a:tc>
                  <a:txBody>
                    <a:bodyPr/>
                    <a:lstStyle/>
                    <a:p>
                      <a:pPr algn="ctr" fontAlgn="b"/>
                      <a:r>
                        <a:rPr lang="sv-SE" sz="1400" b="0" i="0" u="none" strike="noStrike" kern="1200" dirty="0">
                          <a:solidFill>
                            <a:srgbClr val="000000"/>
                          </a:solidFill>
                          <a:effectLst/>
                          <a:latin typeface="Franklin Gothic Book" panose="020B0503020102020204" pitchFamily="34" charset="0"/>
                          <a:ea typeface="+mn-ea"/>
                          <a:cs typeface="+mn-cs"/>
                        </a:rPr>
                        <a:t>63,1</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197</a:t>
                      </a:r>
                    </a:p>
                  </a:txBody>
                  <a:tcPr marL="9525" marR="9525" marT="9525" marB="0" anchor="b"/>
                </a:tc>
                <a:tc>
                  <a:txBody>
                    <a:bodyPr/>
                    <a:lstStyle/>
                    <a:p>
                      <a:pPr algn="l" fontAlgn="b"/>
                      <a:r>
                        <a:rPr lang="sv-SE" sz="1400" b="0" i="0" u="none" strike="noStrike" kern="1200" dirty="0">
                          <a:solidFill>
                            <a:srgbClr val="000000"/>
                          </a:solidFill>
                          <a:effectLst/>
                          <a:latin typeface="Franklin Gothic Book" panose="020B0503020102020204" pitchFamily="34" charset="0"/>
                          <a:ea typeface="+mn-ea"/>
                          <a:cs typeface="+mn-cs"/>
                        </a:rPr>
                        <a:t>Data saknas</a:t>
                      </a:r>
                    </a:p>
                  </a:txBody>
                  <a:tcPr marL="0" marR="0" marT="0" marB="0" anchor="b"/>
                </a:tc>
                <a:extLst>
                  <a:ext uri="{0D108BD9-81ED-4DB2-BD59-A6C34878D82A}">
                    <a16:rowId xmlns:a16="http://schemas.microsoft.com/office/drawing/2014/main" val="1167900799"/>
                  </a:ext>
                </a:extLst>
              </a:tr>
            </a:tbl>
          </a:graphicData>
        </a:graphic>
      </p:graphicFrame>
    </p:spTree>
    <p:extLst>
      <p:ext uri="{BB962C8B-B14F-4D97-AF65-F5344CB8AC3E}">
        <p14:creationId xmlns:p14="http://schemas.microsoft.com/office/powerpoint/2010/main" val="216838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225F41-EB9B-1539-00EB-731EC2D9CBFC}"/>
              </a:ext>
            </a:extLst>
          </p:cNvPr>
          <p:cNvSpPr txBox="1">
            <a:spLocks/>
          </p:cNvSpPr>
          <p:nvPr/>
        </p:nvSpPr>
        <p:spPr>
          <a:xfrm>
            <a:off x="839788" y="541422"/>
            <a:ext cx="10514012" cy="1106904"/>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sv-SE" sz="3600" dirty="0"/>
              <a:t>Bakgrund – Hemtjänstindex Stockholms stadsdelsområden </a:t>
            </a:r>
          </a:p>
        </p:txBody>
      </p:sp>
      <p:sp>
        <p:nvSpPr>
          <p:cNvPr id="3" name="Platshållare för text 2">
            <a:extLst>
              <a:ext uri="{FF2B5EF4-FFF2-40B4-BE49-F238E27FC236}">
                <a16:creationId xmlns:a16="http://schemas.microsoft.com/office/drawing/2014/main" id="{1094C347-7BE0-69E7-B53D-D2E8DD2B24F0}"/>
              </a:ext>
            </a:extLst>
          </p:cNvPr>
          <p:cNvSpPr txBox="1">
            <a:spLocks/>
          </p:cNvSpPr>
          <p:nvPr/>
        </p:nvSpPr>
        <p:spPr>
          <a:xfrm>
            <a:off x="839788" y="1830269"/>
            <a:ext cx="10512425" cy="4375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100" b="1" dirty="0"/>
              <a:t>Bakgrund:</a:t>
            </a:r>
          </a:p>
          <a:p>
            <a:pPr marL="0" indent="0">
              <a:buNone/>
            </a:pPr>
            <a:r>
              <a:rPr lang="sv-SE" sz="1100" dirty="0"/>
              <a:t>Hemtjänstindex är ett initiativ av SPF Seniorerna och har utvecklats med stöd från Allmänna arvsfonden. Hemtjänstindex är en sammanvägning av data som på olika sätt indikerar kvalitet i hemtjänsten. Syftet är att underlätta kommuners kvalitetsanalyser och prioriteringar samt inspirera till utveckling av hemtjänsten. Indexet publicerades första gången i november 2022 och uppdateras årligen och den 2 december publicerades alla 290 kommuners resultat för 2025.</a:t>
            </a:r>
          </a:p>
          <a:p>
            <a:pPr marL="0" indent="0">
              <a:buNone/>
            </a:pPr>
            <a:r>
              <a:rPr lang="sv-SE" sz="1100" dirty="0"/>
              <a:t>Hemtjänstindex är utvecklat i samråd med ett flertal olika aktörer, bland annat statliga forskningsinstitutet RISE och Svenskt Kvalitetsindex. Vetenskaplig ledare för Hemtjänstindex är professor Gösta Bucht.</a:t>
            </a:r>
          </a:p>
          <a:p>
            <a:pPr marL="0" indent="0">
              <a:buNone/>
            </a:pPr>
            <a:r>
              <a:rPr lang="sv-SE" sz="1100" b="1" dirty="0"/>
              <a:t>Resultat i Hemtjänstindex för Stockholms stadsdelsområden:</a:t>
            </a:r>
            <a:r>
              <a:rPr lang="sv-SE" sz="1100" dirty="0"/>
              <a:t> </a:t>
            </a:r>
          </a:p>
          <a:p>
            <a:pPr marL="0" indent="0">
              <a:buNone/>
            </a:pPr>
            <a:r>
              <a:rPr lang="sv-SE" sz="1100" dirty="0"/>
              <a:t>Under 2023 beräknades index per stadsdelsområde för första gången och nu publiceras 2025 års index. I de rankinglistor som publiceras i denna presentation har vi även estimerat hur stadsdelarna skulle placera sig bland Sveriges 290 kommuner.</a:t>
            </a:r>
          </a:p>
          <a:p>
            <a:pPr marL="0" indent="0">
              <a:buNone/>
            </a:pPr>
            <a:r>
              <a:rPr lang="sv-SE" sz="1100" b="1" dirty="0"/>
              <a:t>Resultat i Hemtjänstindex påverkas negativt när data saknas:</a:t>
            </a:r>
            <a:r>
              <a:rPr lang="sv-SE" sz="1100" dirty="0"/>
              <a:t> </a:t>
            </a:r>
          </a:p>
          <a:p>
            <a:pPr marL="0" indent="0">
              <a:buNone/>
            </a:pPr>
            <a:r>
              <a:rPr lang="sv-SE" sz="1100" dirty="0"/>
              <a:t>Två stadsdelar saknar resultat från Socialstyrelsens enkäter. Eftersom en kommuns/stadsdelsområdes indexresultat påverkas negativt när data saknas, har dessa stadsdelars resultat påverkats negativt. I de rankinglistor som presenteras i denna presentation är vi tydliga med när data saknas. När en kommun eller stadsdel inte svarar på myndighetens enkäter kan det bero på misstag, bortprioritering eller att underlag för svar saknas. Oavsett vilken förklaringen är så saknar kommunen därmed möjlighet att arbeta faktabaserat fullt ut.</a:t>
            </a:r>
          </a:p>
          <a:p>
            <a:pPr marL="0" indent="0">
              <a:buNone/>
            </a:pPr>
            <a:endParaRPr lang="sv-SE" sz="1100" dirty="0"/>
          </a:p>
        </p:txBody>
      </p:sp>
    </p:spTree>
    <p:extLst>
      <p:ext uri="{BB962C8B-B14F-4D97-AF65-F5344CB8AC3E}">
        <p14:creationId xmlns:p14="http://schemas.microsoft.com/office/powerpoint/2010/main" val="158595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CBA64BA-91AC-2379-42A7-D7F022BD0A0F}"/>
              </a:ext>
            </a:extLst>
          </p:cNvPr>
          <p:cNvSpPr txBox="1"/>
          <p:nvPr/>
        </p:nvSpPr>
        <p:spPr>
          <a:xfrm>
            <a:off x="3048000" y="3244334"/>
            <a:ext cx="6096000" cy="646331"/>
          </a:xfrm>
          <a:prstGeom prst="rect">
            <a:avLst/>
          </a:prstGeom>
          <a:noFill/>
        </p:spPr>
        <p:txBody>
          <a:bodyPr wrap="square">
            <a:spAutoFit/>
          </a:bodyPr>
          <a:lstStyle/>
          <a:p>
            <a:pPr algn="ctr"/>
            <a:r>
              <a:rPr lang="sv-SE" dirty="0">
                <a:solidFill>
                  <a:schemeClr val="bg1"/>
                </a:solidFill>
                <a:hlinkClick r:id="rId2">
                  <a:extLst>
                    <a:ext uri="{A12FA001-AC4F-418D-AE19-62706E023703}">
                      <ahyp:hlinkClr xmlns:ahyp="http://schemas.microsoft.com/office/drawing/2018/hyperlinkcolor" val="tx"/>
                    </a:ext>
                  </a:extLst>
                </a:hlinkClick>
              </a:rPr>
              <a:t>https://hemtjanstindex.se/</a:t>
            </a:r>
            <a:endParaRPr lang="sv-SE" dirty="0">
              <a:solidFill>
                <a:schemeClr val="bg1"/>
              </a:solidFill>
            </a:endParaRPr>
          </a:p>
          <a:p>
            <a:pPr algn="ctr"/>
            <a:endParaRPr lang="sv-SE" dirty="0">
              <a:solidFill>
                <a:schemeClr val="bg1"/>
              </a:solidFill>
            </a:endParaRPr>
          </a:p>
        </p:txBody>
      </p:sp>
    </p:spTree>
    <p:extLst>
      <p:ext uri="{BB962C8B-B14F-4D97-AF65-F5344CB8AC3E}">
        <p14:creationId xmlns:p14="http://schemas.microsoft.com/office/powerpoint/2010/main" val="391359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13AD0-D507-9AED-553B-52406E7CD9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63DF7F-EB05-7EA4-6D24-30B868A4E1EF}"/>
              </a:ext>
            </a:extLst>
          </p:cNvPr>
          <p:cNvSpPr txBox="1">
            <a:spLocks/>
          </p:cNvSpPr>
          <p:nvPr/>
        </p:nvSpPr>
        <p:spPr>
          <a:xfrm>
            <a:off x="839788" y="541422"/>
            <a:ext cx="10514012" cy="1106904"/>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sv-SE" sz="3600" dirty="0"/>
              <a:t>Summering</a:t>
            </a:r>
          </a:p>
        </p:txBody>
      </p:sp>
      <p:sp>
        <p:nvSpPr>
          <p:cNvPr id="3" name="Platshållare för text 2">
            <a:extLst>
              <a:ext uri="{FF2B5EF4-FFF2-40B4-BE49-F238E27FC236}">
                <a16:creationId xmlns:a16="http://schemas.microsoft.com/office/drawing/2014/main" id="{21DF2E4B-123B-9D7A-CE53-86342404C7A0}"/>
              </a:ext>
            </a:extLst>
          </p:cNvPr>
          <p:cNvSpPr txBox="1">
            <a:spLocks/>
          </p:cNvSpPr>
          <p:nvPr/>
        </p:nvSpPr>
        <p:spPr>
          <a:xfrm>
            <a:off x="839789" y="1311282"/>
            <a:ext cx="5256212" cy="4784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50" b="1" dirty="0"/>
              <a:t>Hägersten-Älvsjö bäst bland Stockholms stadsdelsområden i Hemtjänstindex 2025</a:t>
            </a:r>
          </a:p>
          <a:p>
            <a:pPr marL="0" indent="0">
              <a:buNone/>
            </a:pPr>
            <a:r>
              <a:rPr lang="sv-SE" sz="1050" dirty="0"/>
              <a:t>När Hemtjänstindex 2025 bryts ned på Stockholms stadsdelsområden får Hägersten-Älvsjö högst resultat. Hägersten-Älvsjö har högst resultat inom tre av de fyra delindexen och näst högst resultat inom ett delindex. </a:t>
            </a:r>
          </a:p>
          <a:p>
            <a:pPr marL="0" indent="0">
              <a:buNone/>
            </a:pPr>
            <a:r>
              <a:rPr lang="sv-SE" sz="1050" dirty="0"/>
              <a:t>Hägersten-Älvsjö är den stadsdel som har höjt sitt indexresultat mest av alla stadsdelar sedan 2024 och detta resultat motsvarar plats 21 av alla Sveriges 290 kommuner. År 2023 hamnade Hägersten-Älvsjö näst sist i rankingen av Stockholms stadsdelsområden. </a:t>
            </a:r>
          </a:p>
          <a:p>
            <a:pPr marL="0" indent="0">
              <a:buNone/>
            </a:pPr>
            <a:r>
              <a:rPr lang="sv-SE" sz="1050" dirty="0"/>
              <a:t>I Enskede-Årsta-</a:t>
            </a:r>
            <a:r>
              <a:rPr lang="sv-SE" sz="1050" dirty="0" err="1"/>
              <a:t>Vantör</a:t>
            </a:r>
            <a:r>
              <a:rPr lang="sv-SE" sz="1050" dirty="0"/>
              <a:t> säger 86 procent av de äldre med hemtjänst att de är mycket nöjda eller nöjda med hemtjänsten (högst resultat av stadsdelarna). I Hägersten-Älvsjö är det 84 procent och i Hässelby-Vällingby, som har lägst resultat i denna fråga, uppger 77 procent av de äldre med hemtjänst att de är mycket nöjda eller nöjda (riksgenomsnittet är 85 procent i denna fråga).</a:t>
            </a:r>
          </a:p>
          <a:p>
            <a:pPr marL="0" indent="0">
              <a:buNone/>
            </a:pPr>
            <a:r>
              <a:rPr lang="sv-SE" sz="1050" b="1" dirty="0"/>
              <a:t>Tydliga skillnader mellan stadsdelsområdenas resultat</a:t>
            </a:r>
          </a:p>
          <a:p>
            <a:pPr marL="0" indent="0">
              <a:buNone/>
            </a:pPr>
            <a:r>
              <a:rPr lang="sv-SE" sz="1050" dirty="0"/>
              <a:t>När stadsdelsområdenas delindex jämförs är skillnaderna relativt stora, framförallt för </a:t>
            </a:r>
            <a:r>
              <a:rPr lang="sv-SE" sz="1050" i="1" dirty="0"/>
              <a:t>delindex 2 – Biståndshandläggning</a:t>
            </a:r>
            <a:r>
              <a:rPr lang="sv-SE" sz="1050" dirty="0"/>
              <a:t> och </a:t>
            </a:r>
            <a:r>
              <a:rPr lang="sv-SE" sz="1050" i="1" dirty="0"/>
              <a:t>delindex 4 – Stöd och utveckling</a:t>
            </a:r>
            <a:r>
              <a:rPr lang="sv-SE" sz="1050" dirty="0"/>
              <a:t>. </a:t>
            </a:r>
          </a:p>
          <a:p>
            <a:pPr marL="0" indent="0">
              <a:buNone/>
            </a:pPr>
            <a:r>
              <a:rPr lang="sv-SE" sz="1050" dirty="0"/>
              <a:t>I de viktiga frågorna som handlar om hur de äldre uppfattar biståndsbeslutet och om det finns tillräckligt med tid för personalen att utföra sitt arbete, är skillnaderna relativt stora. Skillnaderna mellan stadsdelarna har minskat lite jämfört med 2024.  </a:t>
            </a:r>
          </a:p>
          <a:p>
            <a:pPr marL="0" indent="0">
              <a:buNone/>
            </a:pPr>
            <a:r>
              <a:rPr lang="sv-SE" sz="1050" b="1" dirty="0"/>
              <a:t>Stockholms stads placering i riket  </a:t>
            </a:r>
            <a:endParaRPr lang="sv-SE" sz="1050" dirty="0"/>
          </a:p>
          <a:p>
            <a:pPr marL="0" indent="0">
              <a:buNone/>
            </a:pPr>
            <a:r>
              <a:rPr lang="sv-SE" sz="1050" dirty="0"/>
              <a:t>I Hemtjänstindex 2025 hamnar Stockholms stad på plats 39 (plats 62 under 2024). Framför allt är det införandet av ramtid som har förbättrat kommunens resultat. </a:t>
            </a:r>
          </a:p>
        </p:txBody>
      </p:sp>
      <p:sp>
        <p:nvSpPr>
          <p:cNvPr id="4" name="Platshållare för text 2">
            <a:extLst>
              <a:ext uri="{FF2B5EF4-FFF2-40B4-BE49-F238E27FC236}">
                <a16:creationId xmlns:a16="http://schemas.microsoft.com/office/drawing/2014/main" id="{300A0C65-19ED-8C59-043A-4F53260AB3F4}"/>
              </a:ext>
            </a:extLst>
          </p:cNvPr>
          <p:cNvSpPr txBox="1">
            <a:spLocks/>
          </p:cNvSpPr>
          <p:nvPr/>
        </p:nvSpPr>
        <p:spPr>
          <a:xfrm>
            <a:off x="6466703" y="1311281"/>
            <a:ext cx="5062152" cy="4883573"/>
          </a:xfrm>
          <a:prstGeom prst="rect">
            <a:avLst/>
          </a:prstGeom>
          <a:solidFill>
            <a:schemeClr val="accent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50" b="1" dirty="0">
                <a:solidFill>
                  <a:schemeClr val="bg1"/>
                </a:solidFill>
              </a:rPr>
              <a:t>Bakgrund</a:t>
            </a:r>
          </a:p>
          <a:p>
            <a:pPr marL="0" indent="0">
              <a:buNone/>
            </a:pPr>
            <a:r>
              <a:rPr lang="sv-SE" sz="1050" dirty="0">
                <a:solidFill>
                  <a:schemeClr val="bg1"/>
                </a:solidFill>
              </a:rPr>
              <a:t>Hemtjänstindex är ett initiativ av SPF Seniorerna och har utvecklats med stöd från Allmänna arvsfonden. Hemtjänstindex är en sammanvägning av data som på olika sätt indikerar kvalitet i hemtjänsten. Syftet är att underlätta kommuners/stadsdelars kvalitetsanalyser och prioriteringar samt inspirera till utveckling av hemtjänsten. Indexet publicerades första gången i november 2022 och uppdateras årligen och den 2 december publicerades alla 290 kommuners resultat för 2025. </a:t>
            </a:r>
          </a:p>
          <a:p>
            <a:pPr marL="0" indent="0">
              <a:buNone/>
            </a:pPr>
            <a:r>
              <a:rPr lang="sv-SE" sz="1050" dirty="0">
                <a:solidFill>
                  <a:schemeClr val="bg1"/>
                </a:solidFill>
              </a:rPr>
              <a:t>Under 2023 beräknades index per stadsdelsområde i Stockholm för första gången och nu publiceras 2025 års index.</a:t>
            </a:r>
          </a:p>
          <a:p>
            <a:pPr marL="0" indent="0">
              <a:buNone/>
            </a:pPr>
            <a:r>
              <a:rPr lang="sv-SE" sz="1050" dirty="0">
                <a:solidFill>
                  <a:schemeClr val="bg1"/>
                </a:solidFill>
              </a:rPr>
              <a:t>Hemtjänstindex är utvecklat i samråd med ett flertal olika aktörer, bland annat statliga forskningsinstitutet RISE och Svenskt Kvalitetsindex. Vetenskaplig ledare för Hemtjänstindex är professor Gösta Bucht.</a:t>
            </a:r>
          </a:p>
          <a:p>
            <a:pPr marL="0" indent="0">
              <a:buNone/>
            </a:pPr>
            <a:r>
              <a:rPr lang="sv-SE" sz="1050" b="1" dirty="0">
                <a:solidFill>
                  <a:schemeClr val="bg1"/>
                </a:solidFill>
              </a:rPr>
              <a:t>Möjlighet att öka likvärdigheten och förbättra hemtjänsten för stadens invånare</a:t>
            </a:r>
          </a:p>
          <a:p>
            <a:pPr marL="0" indent="0">
              <a:buNone/>
            </a:pPr>
            <a:r>
              <a:rPr lang="sv-SE" sz="1050" dirty="0">
                <a:solidFill>
                  <a:schemeClr val="bg1"/>
                </a:solidFill>
              </a:rPr>
              <a:t>Hemtjänstindex tydliggör styrkor och utvecklingsområden för olika stadsdelar och skapar möjligheter för ökat lärande av varandra, med målet att förbättra hemtjänsten för stadens invånare. Hemtjänstindex ger även kommuner/stadsdelar en möjlighet att faktabaserat utveckla kvaliteten inom hemtjänsten via ett pedagogiskt digitalt rapportverktyg. Alla kommuner och stadsdelar kan beställa access till detta digitala verktyg . Idag arbetar mer  än 20 procent av Sveriges kommuner med Hemtjänstindex digitala rapportverktyg.  </a:t>
            </a:r>
          </a:p>
          <a:p>
            <a:pPr marL="0" indent="0">
              <a:buNone/>
            </a:pPr>
            <a:r>
              <a:rPr lang="sv-SE" sz="1050" b="1" dirty="0">
                <a:solidFill>
                  <a:schemeClr val="bg1"/>
                </a:solidFill>
              </a:rPr>
              <a:t>Resultat i Hemtjänstindex påverkas negativt när data saknas</a:t>
            </a:r>
            <a:endParaRPr lang="sv-SE" sz="1050" dirty="0">
              <a:solidFill>
                <a:schemeClr val="bg1"/>
              </a:solidFill>
            </a:endParaRPr>
          </a:p>
          <a:p>
            <a:pPr marL="0" indent="0">
              <a:buNone/>
            </a:pPr>
            <a:r>
              <a:rPr lang="sv-SE" sz="1050" dirty="0">
                <a:solidFill>
                  <a:schemeClr val="bg1"/>
                </a:solidFill>
              </a:rPr>
              <a:t>Två stadsdelar saknar resultat från Socialstyrelsens enkäter. Ett stadsdelsområdes indexresultat påverkas negativt när data saknas. När en stadsdel inte svarar på myndighetens enkäter kan det bero på misstag, bortprioritering eller att underlag för svar saknas. Oavsett vilken förklaringen är så saknar kommunen därmed möjlighet att arbeta faktabaserat fullt ut.</a:t>
            </a:r>
          </a:p>
          <a:p>
            <a:pPr marL="0" indent="0">
              <a:buNone/>
            </a:pPr>
            <a:endParaRPr lang="sv-SE" sz="1100" dirty="0">
              <a:solidFill>
                <a:schemeClr val="bg1"/>
              </a:solidFill>
            </a:endParaRPr>
          </a:p>
        </p:txBody>
      </p:sp>
    </p:spTree>
    <p:extLst>
      <p:ext uri="{BB962C8B-B14F-4D97-AF65-F5344CB8AC3E}">
        <p14:creationId xmlns:p14="http://schemas.microsoft.com/office/powerpoint/2010/main" val="230460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EBB22-BFD6-CCEB-1089-FB7BD718CAF2}"/>
              </a:ext>
            </a:extLst>
          </p:cNvPr>
          <p:cNvSpPr>
            <a:spLocks noGrp="1"/>
          </p:cNvSpPr>
          <p:nvPr>
            <p:ph type="title"/>
          </p:nvPr>
        </p:nvSpPr>
        <p:spPr>
          <a:xfrm>
            <a:off x="838199" y="549274"/>
            <a:ext cx="11353801" cy="5580063"/>
          </a:xfrm>
        </p:spPr>
        <p:txBody>
          <a:bodyPr/>
          <a:lstStyle/>
          <a:p>
            <a:r>
              <a:rPr lang="sv-SE" sz="5400" dirty="0"/>
              <a:t>Rankinglistor Hemtjänstindex 2025  </a:t>
            </a:r>
            <a:br>
              <a:rPr lang="sv-SE" dirty="0"/>
            </a:br>
            <a:r>
              <a:rPr lang="sv-SE" sz="4400" dirty="0"/>
              <a:t>Stockholms stadsdelsområden</a:t>
            </a:r>
            <a:br>
              <a:rPr lang="sv-SE" sz="4400" dirty="0"/>
            </a:br>
            <a:br>
              <a:rPr lang="sv-SE" sz="4400" dirty="0"/>
            </a:br>
            <a:br>
              <a:rPr lang="sv-SE" sz="2800" dirty="0"/>
            </a:br>
            <a:endParaRPr lang="sv-SE" sz="4000" dirty="0"/>
          </a:p>
        </p:txBody>
      </p:sp>
      <p:pic>
        <p:nvPicPr>
          <p:cNvPr id="4" name="Bildobjekt 3" descr="En bild som visar Teckensnitt, Grafik, logotyp, grafisk design&#10;&#10;Automatiskt genererad beskrivning">
            <a:extLst>
              <a:ext uri="{FF2B5EF4-FFF2-40B4-BE49-F238E27FC236}">
                <a16:creationId xmlns:a16="http://schemas.microsoft.com/office/drawing/2014/main" id="{FFD84F55-784E-A080-5280-12B7306BC9EB}"/>
              </a:ext>
            </a:extLst>
          </p:cNvPr>
          <p:cNvPicPr>
            <a:picLocks noChangeAspect="1"/>
          </p:cNvPicPr>
          <p:nvPr/>
        </p:nvPicPr>
        <p:blipFill>
          <a:blip r:embed="rId2"/>
          <a:stretch>
            <a:fillRect/>
          </a:stretch>
        </p:blipFill>
        <p:spPr>
          <a:xfrm>
            <a:off x="6096000" y="6129337"/>
            <a:ext cx="1330092" cy="558458"/>
          </a:xfrm>
          <a:prstGeom prst="rect">
            <a:avLst/>
          </a:prstGeom>
        </p:spPr>
      </p:pic>
    </p:spTree>
    <p:extLst>
      <p:ext uri="{BB962C8B-B14F-4D97-AF65-F5344CB8AC3E}">
        <p14:creationId xmlns:p14="http://schemas.microsoft.com/office/powerpoint/2010/main" val="252596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2F6E6-CDAA-00A6-A0C5-9A0F60EA0F57}"/>
              </a:ext>
            </a:extLst>
          </p:cNvPr>
          <p:cNvSpPr>
            <a:spLocks noGrp="1"/>
          </p:cNvSpPr>
          <p:nvPr>
            <p:ph type="title"/>
          </p:nvPr>
        </p:nvSpPr>
        <p:spPr>
          <a:xfrm>
            <a:off x="838200" y="519982"/>
            <a:ext cx="10515600" cy="757011"/>
          </a:xfrm>
        </p:spPr>
        <p:txBody>
          <a:bodyPr/>
          <a:lstStyle/>
          <a:p>
            <a:r>
              <a:rPr lang="sv-SE" sz="4000" dirty="0"/>
              <a:t>Hemtjänstindex 2025 </a:t>
            </a:r>
            <a:br>
              <a:rPr lang="sv-SE" sz="4400" dirty="0"/>
            </a:br>
            <a:r>
              <a:rPr lang="sv-SE" sz="2000" dirty="0"/>
              <a:t>STOCKHOLMS STADSDELSOMRÅDEN</a:t>
            </a:r>
            <a:endParaRPr lang="sv-SE" sz="3200" dirty="0"/>
          </a:p>
        </p:txBody>
      </p:sp>
      <p:graphicFrame>
        <p:nvGraphicFramePr>
          <p:cNvPr id="6" name="Tabell 6">
            <a:extLst>
              <a:ext uri="{FF2B5EF4-FFF2-40B4-BE49-F238E27FC236}">
                <a16:creationId xmlns:a16="http://schemas.microsoft.com/office/drawing/2014/main" id="{EDAB2D9E-E34D-964B-361D-45799B3A5139}"/>
              </a:ext>
            </a:extLst>
          </p:cNvPr>
          <p:cNvGraphicFramePr>
            <a:graphicFrameLocks noGrp="1"/>
          </p:cNvGraphicFramePr>
          <p:nvPr>
            <p:extLst>
              <p:ext uri="{D42A27DB-BD31-4B8C-83A1-F6EECF244321}">
                <p14:modId xmlns:p14="http://schemas.microsoft.com/office/powerpoint/2010/main" val="1858963715"/>
              </p:ext>
            </p:extLst>
          </p:nvPr>
        </p:nvGraphicFramePr>
        <p:xfrm>
          <a:off x="838199" y="1721922"/>
          <a:ext cx="10316184" cy="4076634"/>
        </p:xfrm>
        <a:graphic>
          <a:graphicData uri="http://schemas.openxmlformats.org/drawingml/2006/table">
            <a:tbl>
              <a:tblPr firstRow="1" bandRow="1">
                <a:tableStyleId>{5C22544A-7EE6-4342-B048-85BDC9FD1C3A}</a:tableStyleId>
              </a:tblPr>
              <a:tblGrid>
                <a:gridCol w="1117017">
                  <a:extLst>
                    <a:ext uri="{9D8B030D-6E8A-4147-A177-3AD203B41FA5}">
                      <a16:colId xmlns:a16="http://schemas.microsoft.com/office/drawing/2014/main" val="3681295186"/>
                    </a:ext>
                  </a:extLst>
                </a:gridCol>
                <a:gridCol w="1112239">
                  <a:extLst>
                    <a:ext uri="{9D8B030D-6E8A-4147-A177-3AD203B41FA5}">
                      <a16:colId xmlns:a16="http://schemas.microsoft.com/office/drawing/2014/main" val="3216714798"/>
                    </a:ext>
                  </a:extLst>
                </a:gridCol>
                <a:gridCol w="1919592">
                  <a:extLst>
                    <a:ext uri="{9D8B030D-6E8A-4147-A177-3AD203B41FA5}">
                      <a16:colId xmlns:a16="http://schemas.microsoft.com/office/drawing/2014/main" val="3239876201"/>
                    </a:ext>
                  </a:extLst>
                </a:gridCol>
                <a:gridCol w="1705583">
                  <a:extLst>
                    <a:ext uri="{9D8B030D-6E8A-4147-A177-3AD203B41FA5}">
                      <a16:colId xmlns:a16="http://schemas.microsoft.com/office/drawing/2014/main" val="368174891"/>
                    </a:ext>
                  </a:extLst>
                </a:gridCol>
                <a:gridCol w="1208724">
                  <a:extLst>
                    <a:ext uri="{9D8B030D-6E8A-4147-A177-3AD203B41FA5}">
                      <a16:colId xmlns:a16="http://schemas.microsoft.com/office/drawing/2014/main" val="399277790"/>
                    </a:ext>
                  </a:extLst>
                </a:gridCol>
                <a:gridCol w="1125415">
                  <a:extLst>
                    <a:ext uri="{9D8B030D-6E8A-4147-A177-3AD203B41FA5}">
                      <a16:colId xmlns:a16="http://schemas.microsoft.com/office/drawing/2014/main" val="3148958204"/>
                    </a:ext>
                  </a:extLst>
                </a:gridCol>
                <a:gridCol w="2127614">
                  <a:extLst>
                    <a:ext uri="{9D8B030D-6E8A-4147-A177-3AD203B41FA5}">
                      <a16:colId xmlns:a16="http://schemas.microsoft.com/office/drawing/2014/main" val="3865903384"/>
                    </a:ext>
                  </a:extLst>
                </a:gridCol>
              </a:tblGrid>
              <a:tr h="30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Placering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Placering 2024</a:t>
                      </a:r>
                    </a:p>
                    <a:p>
                      <a:endParaRPr lang="sv-SE" sz="1800" dirty="0"/>
                    </a:p>
                  </a:txBody>
                  <a:tcPr/>
                </a:tc>
                <a:tc>
                  <a:txBody>
                    <a:bodyPr/>
                    <a:lstStyle/>
                    <a:p>
                      <a:r>
                        <a:rPr lang="sv-SE" sz="1800" dirty="0"/>
                        <a:t>Stadsdelsområde</a:t>
                      </a:r>
                    </a:p>
                  </a:txBody>
                  <a:tcPr/>
                </a:tc>
                <a:tc>
                  <a:txBody>
                    <a:bodyPr/>
                    <a:lstStyle/>
                    <a:p>
                      <a:r>
                        <a:rPr lang="sv-SE" sz="1800" dirty="0"/>
                        <a:t>Hemtjänstindex</a:t>
                      </a:r>
                    </a:p>
                  </a:txBody>
                  <a:tcPr/>
                </a:tc>
                <a:tc>
                  <a:txBody>
                    <a:bodyPr/>
                    <a:lstStyle/>
                    <a:p>
                      <a:r>
                        <a:rPr lang="sv-SE" sz="1800" dirty="0"/>
                        <a:t>Index förändring</a:t>
                      </a:r>
                    </a:p>
                  </a:txBody>
                  <a:tcPr/>
                </a:tc>
                <a:tc>
                  <a:txBody>
                    <a:bodyPr/>
                    <a:lstStyle/>
                    <a:p>
                      <a:r>
                        <a:rPr lang="sv-SE" sz="1800" dirty="0"/>
                        <a:t>Placering i riket</a:t>
                      </a:r>
                    </a:p>
                  </a:txBody>
                  <a:tcPr/>
                </a:tc>
                <a:tc>
                  <a:txBody>
                    <a:bodyPr/>
                    <a:lstStyle/>
                    <a:p>
                      <a:r>
                        <a:rPr lang="sv-SE" sz="1800" dirty="0"/>
                        <a:t>Kommentar</a:t>
                      </a:r>
                    </a:p>
                  </a:txBody>
                  <a:tcPr/>
                </a:tc>
                <a:extLst>
                  <a:ext uri="{0D108BD9-81ED-4DB2-BD59-A6C34878D82A}">
                    <a16:rowId xmlns:a16="http://schemas.microsoft.com/office/drawing/2014/main" val="1345215567"/>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1</a:t>
                      </a:r>
                    </a:p>
                  </a:txBody>
                  <a:tcPr marL="9525" marR="9525" marT="9525" marB="0" anchor="b">
                    <a:solidFill>
                      <a:schemeClr val="accent6"/>
                    </a:solidFill>
                  </a:tcPr>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4</a:t>
                      </a:r>
                    </a:p>
                  </a:txBody>
                  <a:tcPr marL="0" marR="0" marT="0" marB="0" anchor="b">
                    <a:solidFill>
                      <a:schemeClr val="accent6"/>
                    </a:solidFill>
                  </a:tcPr>
                </a:tc>
                <a:tc>
                  <a:txBody>
                    <a:bodyPr/>
                    <a:lstStyle/>
                    <a:p>
                      <a:pPr marL="0" algn="l"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Hägersten-Älvsjö</a:t>
                      </a:r>
                    </a:p>
                  </a:txBody>
                  <a:tcPr marL="9525" marR="9525" marT="9525" marB="0" anchor="b">
                    <a:solidFill>
                      <a:schemeClr val="accent6"/>
                    </a:solidFill>
                  </a:tcPr>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78,4</a:t>
                      </a:r>
                    </a:p>
                  </a:txBody>
                  <a:tcPr marL="9525" marR="9525" marT="9525" marB="0" anchor="b">
                    <a:solidFill>
                      <a:schemeClr val="accent6"/>
                    </a:solidFill>
                  </a:tcPr>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+7,2</a:t>
                      </a:r>
                    </a:p>
                  </a:txBody>
                  <a:tcPr marL="9525" marR="9525" marT="9525" marB="0" anchor="b">
                    <a:solidFill>
                      <a:schemeClr val="accent6"/>
                    </a:solidFill>
                  </a:tcPr>
                </a:tc>
                <a:tc>
                  <a:txBody>
                    <a:bodyPr/>
                    <a:lstStyle/>
                    <a:p>
                      <a:pPr algn="ctr" fontAlgn="b"/>
                      <a:r>
                        <a:rPr lang="sv-SE" sz="1400" b="0" i="0" u="none" strike="noStrike" dirty="0">
                          <a:solidFill>
                            <a:srgbClr val="000000"/>
                          </a:solidFill>
                          <a:effectLst/>
                          <a:latin typeface="Franklin Gothic Book" panose="020B0503020102020204" pitchFamily="34" charset="0"/>
                        </a:rPr>
                        <a:t>21</a:t>
                      </a:r>
                    </a:p>
                  </a:txBody>
                  <a:tcPr marL="9525" marR="9525" marT="9525" marB="0" anchor="b">
                    <a:solidFill>
                      <a:schemeClr val="accent6"/>
                    </a:solidFill>
                  </a:tcPr>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solidFill>
                      <a:schemeClr val="accent6"/>
                    </a:solidFill>
                  </a:tcPr>
                </a:tc>
                <a:extLst>
                  <a:ext uri="{0D108BD9-81ED-4DB2-BD59-A6C34878D82A}">
                    <a16:rowId xmlns:a16="http://schemas.microsoft.com/office/drawing/2014/main" val="2752301835"/>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2</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3</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Kungsholmen</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77,6</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+6,3</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31</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228700151"/>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3</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2</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Södermalm</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77,1</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+5,6</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32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sv-SE" sz="11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1007799648"/>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4</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Enskede-Årsta-Vantör</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76,7</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+3,9</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38</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815416126"/>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5</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8</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Norra innerstaden</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76,4</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+6,7</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42</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486518373"/>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6</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5</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Hässelby-Vällingby</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75,3</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+4,3</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52</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5388449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7</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Skarpnäck</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75,1</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+4,6</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53</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0417830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8</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10</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Järva</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74,5</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+6,6</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54</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169921152"/>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9</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a:t>
                      </a:r>
                    </a:p>
                  </a:txBody>
                  <a:tcPr marL="0" marR="0" marT="0" marB="0" anchor="b"/>
                </a:tc>
                <a:tc>
                  <a:txBody>
                    <a:bodyPr/>
                    <a:lstStyle/>
                    <a:p>
                      <a:pPr marL="0" algn="l"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Bromma</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73,8</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+2,9</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59</a:t>
                      </a:r>
                    </a:p>
                  </a:txBody>
                  <a:tcPr marL="9525" marR="9525" marT="9525" marB="0" anchor="b"/>
                </a:tc>
                <a:tc>
                  <a:txBody>
                    <a:bodyPr/>
                    <a:lstStyle/>
                    <a:p>
                      <a:pPr algn="l" fontAlgn="b"/>
                      <a:r>
                        <a:rPr lang="sv-SE" sz="1100" b="0" i="0" u="none" strike="noStrike" kern="1200" dirty="0">
                          <a:solidFill>
                            <a:srgbClr val="000000"/>
                          </a:solidFill>
                          <a:effectLst/>
                          <a:latin typeface="Franklin Gothic Book" panose="020B0503020102020204" pitchFamily="34" charset="0"/>
                          <a:ea typeface="+mn-ea"/>
                          <a:cs typeface="+mn-cs"/>
                        </a:rPr>
                        <a:t>Data saknas från Socialstyrelsens kommunenkät äldreomsorg </a:t>
                      </a:r>
                    </a:p>
                  </a:txBody>
                  <a:tcPr marL="0" marR="0" marT="0" marB="0" anchor="b"/>
                </a:tc>
                <a:extLst>
                  <a:ext uri="{0D108BD9-81ED-4DB2-BD59-A6C34878D82A}">
                    <a16:rowId xmlns:a16="http://schemas.microsoft.com/office/drawing/2014/main" val="1025576995"/>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10</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9</a:t>
                      </a:r>
                    </a:p>
                  </a:txBody>
                  <a:tcPr marL="0" marR="0" marT="0" marB="0" anchor="b"/>
                </a:tc>
                <a:tc>
                  <a:txBody>
                    <a:bodyPr/>
                    <a:lstStyle/>
                    <a:p>
                      <a:pPr marL="0" algn="l" defTabSz="914400" rtl="0" eaLnBrk="1" fontAlgn="b" latinLnBrk="0" hangingPunct="1">
                        <a:buNone/>
                      </a:pPr>
                      <a:r>
                        <a:rPr lang="sv-SE" sz="1400" b="0" i="0" u="none" strike="noStrike" kern="1200">
                          <a:solidFill>
                            <a:srgbClr val="000000"/>
                          </a:solidFill>
                          <a:effectLst/>
                          <a:latin typeface="Franklin Gothic Book" panose="020B0503020102020204" pitchFamily="34" charset="0"/>
                          <a:ea typeface="+mn-ea"/>
                          <a:cs typeface="+mn-cs"/>
                        </a:rPr>
                        <a:t>Skärholmen</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72,3</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+3,8</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85</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45986523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11</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11</a:t>
                      </a:r>
                    </a:p>
                  </a:txBody>
                  <a:tcPr marL="0" marR="0" marT="0" marB="0" anchor="b"/>
                </a:tc>
                <a:tc>
                  <a:txBody>
                    <a:bodyPr/>
                    <a:lstStyle/>
                    <a:p>
                      <a:pPr marL="0" algn="l"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Farsta</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66,5</a:t>
                      </a:r>
                    </a:p>
                  </a:txBody>
                  <a:tcPr marL="9525" marR="9525" marT="9525" marB="0" anchor="b"/>
                </a:tc>
                <a:tc>
                  <a:txBody>
                    <a:bodyPr/>
                    <a:lstStyle/>
                    <a:p>
                      <a:pPr marL="0" algn="ctr" defTabSz="914400" rtl="0" eaLnBrk="1" fontAlgn="b" latinLnBrk="0" hangingPunct="1">
                        <a:buNone/>
                      </a:pPr>
                      <a:r>
                        <a:rPr lang="sv-SE" sz="1400" b="0" i="0" u="none" strike="noStrike" kern="1200" dirty="0">
                          <a:solidFill>
                            <a:srgbClr val="000000"/>
                          </a:solidFill>
                          <a:effectLst/>
                          <a:latin typeface="Franklin Gothic Book" panose="020B0503020102020204" pitchFamily="34" charset="0"/>
                          <a:ea typeface="+mn-ea"/>
                          <a:cs typeface="+mn-cs"/>
                        </a:rPr>
                        <a:t>+4,2</a:t>
                      </a:r>
                    </a:p>
                  </a:txBody>
                  <a:tcPr marL="9525" marR="9525" marT="9525" marB="0" anchor="b"/>
                </a:tc>
                <a:tc>
                  <a:txBody>
                    <a:bodyPr/>
                    <a:lstStyle/>
                    <a:p>
                      <a:pPr algn="ctr" fontAlgn="b"/>
                      <a:r>
                        <a:rPr lang="sv-SE" sz="1400" b="0" i="0" u="none" strike="noStrike" dirty="0">
                          <a:solidFill>
                            <a:srgbClr val="000000"/>
                          </a:solidFill>
                          <a:effectLst/>
                          <a:latin typeface="Franklin Gothic Book" panose="020B0503020102020204" pitchFamily="34" charset="0"/>
                        </a:rPr>
                        <a:t>195</a:t>
                      </a:r>
                    </a:p>
                  </a:txBody>
                  <a:tcPr marL="9525" marR="9525" marT="9525" marB="0" anchor="b"/>
                </a:tc>
                <a:tc>
                  <a:txBody>
                    <a:bodyPr/>
                    <a:lstStyle/>
                    <a:p>
                      <a:pPr algn="l" fontAlgn="b"/>
                      <a:r>
                        <a:rPr lang="sv-SE" sz="1100" b="0" i="0" u="none" strike="noStrike" kern="1200" dirty="0">
                          <a:solidFill>
                            <a:srgbClr val="000000"/>
                          </a:solidFill>
                          <a:effectLst/>
                          <a:latin typeface="Franklin Gothic Book" panose="020B0503020102020204" pitchFamily="34" charset="0"/>
                          <a:ea typeface="+mn-ea"/>
                          <a:cs typeface="+mn-cs"/>
                        </a:rPr>
                        <a:t>Data saknas från Socialstyrelsens enhetsundersökning</a:t>
                      </a:r>
                    </a:p>
                  </a:txBody>
                  <a:tcPr marL="0" marR="0" marT="0" marB="0" anchor="b"/>
                </a:tc>
                <a:extLst>
                  <a:ext uri="{0D108BD9-81ED-4DB2-BD59-A6C34878D82A}">
                    <a16:rowId xmlns:a16="http://schemas.microsoft.com/office/drawing/2014/main" val="2765608306"/>
                  </a:ext>
                </a:extLst>
              </a:tr>
            </a:tbl>
          </a:graphicData>
        </a:graphic>
      </p:graphicFrame>
    </p:spTree>
    <p:extLst>
      <p:ext uri="{BB962C8B-B14F-4D97-AF65-F5344CB8AC3E}">
        <p14:creationId xmlns:p14="http://schemas.microsoft.com/office/powerpoint/2010/main" val="212488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6">
            <a:extLst>
              <a:ext uri="{FF2B5EF4-FFF2-40B4-BE49-F238E27FC236}">
                <a16:creationId xmlns:a16="http://schemas.microsoft.com/office/drawing/2014/main" id="{EDAB2D9E-E34D-964B-361D-45799B3A5139}"/>
              </a:ext>
            </a:extLst>
          </p:cNvPr>
          <p:cNvGraphicFramePr>
            <a:graphicFrameLocks noGrp="1"/>
          </p:cNvGraphicFramePr>
          <p:nvPr>
            <p:extLst>
              <p:ext uri="{D42A27DB-BD31-4B8C-83A1-F6EECF244321}">
                <p14:modId xmlns:p14="http://schemas.microsoft.com/office/powerpoint/2010/main" val="1421949104"/>
              </p:ext>
            </p:extLst>
          </p:nvPr>
        </p:nvGraphicFramePr>
        <p:xfrm>
          <a:off x="231544" y="2337682"/>
          <a:ext cx="2861851" cy="3433774"/>
        </p:xfrm>
        <a:graphic>
          <a:graphicData uri="http://schemas.openxmlformats.org/drawingml/2006/table">
            <a:tbl>
              <a:tblPr firstRow="1" bandRow="1">
                <a:tableStyleId>{5C22544A-7EE6-4342-B048-85BDC9FD1C3A}</a:tableStyleId>
              </a:tblPr>
              <a:tblGrid>
                <a:gridCol w="637460">
                  <a:extLst>
                    <a:ext uri="{9D8B030D-6E8A-4147-A177-3AD203B41FA5}">
                      <a16:colId xmlns:a16="http://schemas.microsoft.com/office/drawing/2014/main" val="1960847034"/>
                    </a:ext>
                  </a:extLst>
                </a:gridCol>
                <a:gridCol w="972766">
                  <a:extLst>
                    <a:ext uri="{9D8B030D-6E8A-4147-A177-3AD203B41FA5}">
                      <a16:colId xmlns:a16="http://schemas.microsoft.com/office/drawing/2014/main" val="3239876201"/>
                    </a:ext>
                  </a:extLst>
                </a:gridCol>
                <a:gridCol w="525294">
                  <a:extLst>
                    <a:ext uri="{9D8B030D-6E8A-4147-A177-3AD203B41FA5}">
                      <a16:colId xmlns:a16="http://schemas.microsoft.com/office/drawing/2014/main" val="4162650916"/>
                    </a:ext>
                  </a:extLst>
                </a:gridCol>
                <a:gridCol w="726331">
                  <a:extLst>
                    <a:ext uri="{9D8B030D-6E8A-4147-A177-3AD203B41FA5}">
                      <a16:colId xmlns:a16="http://schemas.microsoft.com/office/drawing/2014/main" val="3795990369"/>
                    </a:ext>
                  </a:extLst>
                </a:gridCol>
              </a:tblGrid>
              <a:tr h="452848">
                <a:tc>
                  <a:txBody>
                    <a:bodyPr/>
                    <a:lstStyle/>
                    <a:p>
                      <a:r>
                        <a:rPr lang="sv-SE" sz="900" dirty="0"/>
                        <a:t>Placering</a:t>
                      </a:r>
                    </a:p>
                  </a:txBody>
                  <a:tcPr/>
                </a:tc>
                <a:tc>
                  <a:txBody>
                    <a:bodyPr/>
                    <a:lstStyle/>
                    <a:p>
                      <a:r>
                        <a:rPr lang="sv-SE" sz="900" dirty="0"/>
                        <a:t>Stadsdels-område</a:t>
                      </a:r>
                    </a:p>
                  </a:txBody>
                  <a:tcPr/>
                </a:tc>
                <a:tc>
                  <a:txBody>
                    <a:bodyPr/>
                    <a:lstStyle/>
                    <a:p>
                      <a:r>
                        <a:rPr lang="sv-SE" sz="900" dirty="0"/>
                        <a:t>Index</a:t>
                      </a:r>
                    </a:p>
                  </a:txBody>
                  <a:tcPr/>
                </a:tc>
                <a:tc>
                  <a:txBody>
                    <a:bodyPr/>
                    <a:lstStyle/>
                    <a:p>
                      <a:r>
                        <a:rPr lang="sv-SE" sz="900" dirty="0"/>
                        <a:t>Placering</a:t>
                      </a:r>
                    </a:p>
                    <a:p>
                      <a:r>
                        <a:rPr lang="sv-SE" sz="900" dirty="0"/>
                        <a:t>2024</a:t>
                      </a:r>
                    </a:p>
                  </a:txBody>
                  <a:tcPr/>
                </a:tc>
                <a:extLst>
                  <a:ext uri="{0D108BD9-81ED-4DB2-BD59-A6C34878D82A}">
                    <a16:rowId xmlns:a16="http://schemas.microsoft.com/office/drawing/2014/main" val="1345215567"/>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1</a:t>
                      </a:r>
                    </a:p>
                  </a:txBody>
                  <a:tcPr marL="9525" marR="9525" marT="9525" marB="0" anchor="b">
                    <a:solidFill>
                      <a:schemeClr val="accent6"/>
                    </a:solidFill>
                  </a:tcPr>
                </a:tc>
                <a:tc>
                  <a:txBody>
                    <a:bodyPr/>
                    <a:lstStyle/>
                    <a:p>
                      <a:pPr algn="l" fontAlgn="b">
                        <a:buNone/>
                      </a:pPr>
                      <a:r>
                        <a:rPr lang="sv-SE" sz="1000" b="0" i="0" u="none" strike="noStrike">
                          <a:solidFill>
                            <a:srgbClr val="000000"/>
                          </a:solidFill>
                          <a:effectLst/>
                          <a:latin typeface="Aptos Display" panose="020B0004020202020204" pitchFamily="34" charset="0"/>
                        </a:rPr>
                        <a:t>Hägersten-Älvsjö</a:t>
                      </a:r>
                    </a:p>
                  </a:txBody>
                  <a:tcPr marL="9525" marR="9525" marT="9525" marB="0" anchor="b">
                    <a:solidFill>
                      <a:schemeClr val="accent6"/>
                    </a:solidFill>
                  </a:tcPr>
                </a:tc>
                <a:tc>
                  <a:txBody>
                    <a:bodyPr/>
                    <a:lstStyle/>
                    <a:p>
                      <a:pPr algn="ctr" fontAlgn="b">
                        <a:buNone/>
                      </a:pPr>
                      <a:r>
                        <a:rPr lang="sv-SE" sz="1000" b="0" i="0" u="none" strike="noStrike">
                          <a:solidFill>
                            <a:srgbClr val="000000"/>
                          </a:solidFill>
                          <a:effectLst/>
                          <a:latin typeface="Aptos Display" panose="020B0004020202020204" pitchFamily="34" charset="0"/>
                        </a:rPr>
                        <a:t>88,3</a:t>
                      </a:r>
                    </a:p>
                  </a:txBody>
                  <a:tcPr marL="9525" marR="9525" marT="9525" marB="0" anchor="b">
                    <a:solidFill>
                      <a:schemeClr val="accent6"/>
                    </a:solidFill>
                  </a:tcPr>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7</a:t>
                      </a:r>
                    </a:p>
                  </a:txBody>
                  <a:tcPr marL="0" marR="0" marT="0" marB="0" anchor="b">
                    <a:solidFill>
                      <a:schemeClr val="accent6"/>
                    </a:solidFill>
                  </a:tcPr>
                </a:tc>
                <a:extLst>
                  <a:ext uri="{0D108BD9-81ED-4DB2-BD59-A6C34878D82A}">
                    <a16:rowId xmlns:a16="http://schemas.microsoft.com/office/drawing/2014/main" val="344649657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2</a:t>
                      </a:r>
                    </a:p>
                  </a:txBody>
                  <a:tcPr marL="9525" marR="9525" marT="9525" marB="0" anchor="b">
                    <a:solidFill>
                      <a:schemeClr val="accent3">
                        <a:lumMod val="40000"/>
                        <a:lumOff val="60000"/>
                      </a:schemeClr>
                    </a:solidFill>
                  </a:tcPr>
                </a:tc>
                <a:tc>
                  <a:txBody>
                    <a:bodyPr/>
                    <a:lstStyle/>
                    <a:p>
                      <a:pPr algn="l" fontAlgn="b">
                        <a:buNone/>
                      </a:pPr>
                      <a:r>
                        <a:rPr lang="sv-SE" sz="1000" b="0" i="0" u="none" strike="noStrike">
                          <a:solidFill>
                            <a:srgbClr val="000000"/>
                          </a:solidFill>
                          <a:effectLst/>
                          <a:latin typeface="Aptos Display" panose="020B0004020202020204" pitchFamily="34" charset="0"/>
                        </a:rPr>
                        <a:t>Bromma</a:t>
                      </a:r>
                    </a:p>
                  </a:txBody>
                  <a:tcPr marL="9525" marR="9525" marT="9525" marB="0" anchor="b">
                    <a:solidFill>
                      <a:schemeClr val="accent3">
                        <a:lumMod val="40000"/>
                        <a:lumOff val="60000"/>
                      </a:schemeClr>
                    </a:solidFill>
                  </a:tcPr>
                </a:tc>
                <a:tc>
                  <a:txBody>
                    <a:bodyPr/>
                    <a:lstStyle/>
                    <a:p>
                      <a:pPr algn="ctr" fontAlgn="b">
                        <a:buNone/>
                      </a:pPr>
                      <a:r>
                        <a:rPr lang="sv-SE" sz="1000" b="0" i="0" u="none" strike="noStrike">
                          <a:solidFill>
                            <a:srgbClr val="000000"/>
                          </a:solidFill>
                          <a:effectLst/>
                          <a:latin typeface="Aptos Display" panose="020B0004020202020204" pitchFamily="34" charset="0"/>
                        </a:rPr>
                        <a:t>88,3</a:t>
                      </a:r>
                    </a:p>
                  </a:txBody>
                  <a:tcPr marL="9525" marR="9525" marT="9525" marB="0" anchor="b">
                    <a:solidFill>
                      <a:schemeClr val="accent3">
                        <a:lumMod val="40000"/>
                        <a:lumOff val="60000"/>
                      </a:schemeClr>
                    </a:solidFill>
                  </a:tcPr>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2</a:t>
                      </a:r>
                    </a:p>
                  </a:txBody>
                  <a:tcPr marL="0" marR="0" marT="0" marB="0" anchor="b">
                    <a:solidFill>
                      <a:schemeClr val="accent3">
                        <a:lumMod val="40000"/>
                        <a:lumOff val="60000"/>
                      </a:schemeClr>
                    </a:solidFill>
                  </a:tcPr>
                </a:tc>
                <a:extLst>
                  <a:ext uri="{0D108BD9-81ED-4DB2-BD59-A6C34878D82A}">
                    <a16:rowId xmlns:a16="http://schemas.microsoft.com/office/drawing/2014/main" val="1890564622"/>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3</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Norra innerstaden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88,1</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5</a:t>
                      </a:r>
                    </a:p>
                  </a:txBody>
                  <a:tcPr marL="0" marR="0" marT="0" marB="0" anchor="b"/>
                </a:tc>
                <a:extLst>
                  <a:ext uri="{0D108BD9-81ED-4DB2-BD59-A6C34878D82A}">
                    <a16:rowId xmlns:a16="http://schemas.microsoft.com/office/drawing/2014/main" val="275230183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4</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Skarpnäck</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88,0</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10</a:t>
                      </a:r>
                    </a:p>
                  </a:txBody>
                  <a:tcPr marL="0" marR="0" marT="0" marB="0" anchor="b"/>
                </a:tc>
                <a:extLst>
                  <a:ext uri="{0D108BD9-81ED-4DB2-BD59-A6C34878D82A}">
                    <a16:rowId xmlns:a16="http://schemas.microsoft.com/office/drawing/2014/main" val="2228700151"/>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5</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Farsta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88,0</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3</a:t>
                      </a:r>
                    </a:p>
                  </a:txBody>
                  <a:tcPr marL="0" marR="0" marT="0" marB="0" anchor="b"/>
                </a:tc>
                <a:extLst>
                  <a:ext uri="{0D108BD9-81ED-4DB2-BD59-A6C34878D82A}">
                    <a16:rowId xmlns:a16="http://schemas.microsoft.com/office/drawing/2014/main" val="1007799648"/>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6</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Enskede-Årsta-Vantör</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88,0</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a:t>
                      </a:r>
                    </a:p>
                  </a:txBody>
                  <a:tcPr marL="0" marR="0" marT="0" marB="0" anchor="b"/>
                </a:tc>
                <a:extLst>
                  <a:ext uri="{0D108BD9-81ED-4DB2-BD59-A6C34878D82A}">
                    <a16:rowId xmlns:a16="http://schemas.microsoft.com/office/drawing/2014/main" val="1815416126"/>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7</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Södermalm</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87,9</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6</a:t>
                      </a:r>
                    </a:p>
                  </a:txBody>
                  <a:tcPr marL="0" marR="0" marT="0" marB="0" anchor="b"/>
                </a:tc>
                <a:extLst>
                  <a:ext uri="{0D108BD9-81ED-4DB2-BD59-A6C34878D82A}">
                    <a16:rowId xmlns:a16="http://schemas.microsoft.com/office/drawing/2014/main" val="1486518373"/>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8</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Kungsholmen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87,9</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8</a:t>
                      </a:r>
                    </a:p>
                  </a:txBody>
                  <a:tcPr marL="0" marR="0" marT="0" marB="0" anchor="b"/>
                </a:tc>
                <a:extLst>
                  <a:ext uri="{0D108BD9-81ED-4DB2-BD59-A6C34878D82A}">
                    <a16:rowId xmlns:a16="http://schemas.microsoft.com/office/drawing/2014/main" val="25388449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9</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Hässelby-Vällingby</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87,8</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4</a:t>
                      </a:r>
                    </a:p>
                  </a:txBody>
                  <a:tcPr marL="0" marR="0" marT="0" marB="0" anchor="b"/>
                </a:tc>
                <a:extLst>
                  <a:ext uri="{0D108BD9-81ED-4DB2-BD59-A6C34878D82A}">
                    <a16:rowId xmlns:a16="http://schemas.microsoft.com/office/drawing/2014/main" val="10417830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10</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Skärholmen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87,7</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1169921152"/>
                  </a:ext>
                </a:extLst>
              </a:tr>
              <a:tr h="257504">
                <a:tc>
                  <a:txBody>
                    <a:bodyPr/>
                    <a:lstStyle/>
                    <a:p>
                      <a:pPr algn="ctr" fontAlgn="b">
                        <a:buNone/>
                      </a:pPr>
                      <a:r>
                        <a:rPr lang="sv-SE" sz="1100" b="0" i="0" u="none" strike="noStrike">
                          <a:solidFill>
                            <a:srgbClr val="000000"/>
                          </a:solidFill>
                          <a:effectLst/>
                          <a:latin typeface="Aptos Narrow" panose="020B0004020202020204" pitchFamily="34" charset="0"/>
                        </a:rPr>
                        <a:t>11</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Järva</a:t>
                      </a:r>
                    </a:p>
                  </a:txBody>
                  <a:tcPr marL="9525" marR="9525" marT="9525" marB="0" anchor="b"/>
                </a:tc>
                <a:tc>
                  <a:txBody>
                    <a:bodyPr/>
                    <a:lstStyle/>
                    <a:p>
                      <a:pPr algn="ctr" fontAlgn="b">
                        <a:buNone/>
                      </a:pPr>
                      <a:r>
                        <a:rPr lang="sv-SE" sz="1000" b="0" i="0" u="none" strike="noStrike" dirty="0">
                          <a:solidFill>
                            <a:srgbClr val="000000"/>
                          </a:solidFill>
                          <a:effectLst/>
                          <a:latin typeface="Aptos Display" panose="020B0004020202020204" pitchFamily="34" charset="0"/>
                        </a:rPr>
                        <a:t>87,5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9</a:t>
                      </a:r>
                    </a:p>
                  </a:txBody>
                  <a:tcPr marL="0" marR="0" marT="0" marB="0" anchor="b"/>
                </a:tc>
                <a:extLst>
                  <a:ext uri="{0D108BD9-81ED-4DB2-BD59-A6C34878D82A}">
                    <a16:rowId xmlns:a16="http://schemas.microsoft.com/office/drawing/2014/main" val="1025576995"/>
                  </a:ext>
                </a:extLst>
              </a:tr>
            </a:tbl>
          </a:graphicData>
        </a:graphic>
      </p:graphicFrame>
      <p:sp>
        <p:nvSpPr>
          <p:cNvPr id="3" name="textruta 2">
            <a:extLst>
              <a:ext uri="{FF2B5EF4-FFF2-40B4-BE49-F238E27FC236}">
                <a16:creationId xmlns:a16="http://schemas.microsoft.com/office/drawing/2014/main" id="{FBC1BA92-6174-B2DD-F99D-3FE5333F35D1}"/>
              </a:ext>
            </a:extLst>
          </p:cNvPr>
          <p:cNvSpPr txBox="1"/>
          <p:nvPr/>
        </p:nvSpPr>
        <p:spPr>
          <a:xfrm>
            <a:off x="563328" y="1935050"/>
            <a:ext cx="1993687" cy="307777"/>
          </a:xfrm>
          <a:prstGeom prst="rect">
            <a:avLst/>
          </a:prstGeom>
          <a:noFill/>
        </p:spPr>
        <p:txBody>
          <a:bodyPr wrap="none" rtlCol="0">
            <a:spAutoFit/>
          </a:bodyPr>
          <a:lstStyle/>
          <a:p>
            <a:r>
              <a:rPr lang="sv-SE" sz="1400" b="1" dirty="0"/>
              <a:t>Delindex 1 - Information</a:t>
            </a:r>
          </a:p>
        </p:txBody>
      </p:sp>
      <p:sp>
        <p:nvSpPr>
          <p:cNvPr id="8" name="textruta 7">
            <a:extLst>
              <a:ext uri="{FF2B5EF4-FFF2-40B4-BE49-F238E27FC236}">
                <a16:creationId xmlns:a16="http://schemas.microsoft.com/office/drawing/2014/main" id="{6E685BF5-4E4F-715A-3A5F-F092E7495370}"/>
              </a:ext>
            </a:extLst>
          </p:cNvPr>
          <p:cNvSpPr txBox="1"/>
          <p:nvPr/>
        </p:nvSpPr>
        <p:spPr>
          <a:xfrm>
            <a:off x="3527570" y="1801700"/>
            <a:ext cx="2822564" cy="523220"/>
          </a:xfrm>
          <a:prstGeom prst="rect">
            <a:avLst/>
          </a:prstGeom>
          <a:noFill/>
        </p:spPr>
        <p:txBody>
          <a:bodyPr wrap="square" rtlCol="0">
            <a:spAutoFit/>
          </a:bodyPr>
          <a:lstStyle/>
          <a:p>
            <a:r>
              <a:rPr lang="sv-SE" sz="1400" b="1" dirty="0"/>
              <a:t>Delindex 2 – Biståndshandläggning</a:t>
            </a:r>
          </a:p>
        </p:txBody>
      </p:sp>
      <p:sp>
        <p:nvSpPr>
          <p:cNvPr id="10" name="textruta 9">
            <a:extLst>
              <a:ext uri="{FF2B5EF4-FFF2-40B4-BE49-F238E27FC236}">
                <a16:creationId xmlns:a16="http://schemas.microsoft.com/office/drawing/2014/main" id="{A365186F-9F4B-F4C4-DDD9-7A73CB007700}"/>
              </a:ext>
            </a:extLst>
          </p:cNvPr>
          <p:cNvSpPr txBox="1"/>
          <p:nvPr/>
        </p:nvSpPr>
        <p:spPr>
          <a:xfrm>
            <a:off x="6410516" y="1935050"/>
            <a:ext cx="1877565" cy="307777"/>
          </a:xfrm>
          <a:prstGeom prst="rect">
            <a:avLst/>
          </a:prstGeom>
          <a:noFill/>
        </p:spPr>
        <p:txBody>
          <a:bodyPr wrap="none" rtlCol="0">
            <a:spAutoFit/>
          </a:bodyPr>
          <a:lstStyle/>
          <a:p>
            <a:r>
              <a:rPr lang="sv-SE" sz="1400" b="1" dirty="0"/>
              <a:t>Delindex 3 - Utförande</a:t>
            </a:r>
          </a:p>
        </p:txBody>
      </p:sp>
      <p:sp>
        <p:nvSpPr>
          <p:cNvPr id="12" name="textruta 11">
            <a:extLst>
              <a:ext uri="{FF2B5EF4-FFF2-40B4-BE49-F238E27FC236}">
                <a16:creationId xmlns:a16="http://schemas.microsoft.com/office/drawing/2014/main" id="{6CBCBC72-39BC-832F-3479-9E07965A7F4C}"/>
              </a:ext>
            </a:extLst>
          </p:cNvPr>
          <p:cNvSpPr txBox="1"/>
          <p:nvPr/>
        </p:nvSpPr>
        <p:spPr>
          <a:xfrm>
            <a:off x="9146076" y="1935722"/>
            <a:ext cx="2643731" cy="307777"/>
          </a:xfrm>
          <a:prstGeom prst="rect">
            <a:avLst/>
          </a:prstGeom>
          <a:noFill/>
        </p:spPr>
        <p:txBody>
          <a:bodyPr wrap="square" rtlCol="0">
            <a:spAutoFit/>
          </a:bodyPr>
          <a:lstStyle/>
          <a:p>
            <a:r>
              <a:rPr lang="sv-SE" sz="1400" b="1" dirty="0"/>
              <a:t>Delindex 4 – Stöd &amp; Utveckling</a:t>
            </a:r>
          </a:p>
        </p:txBody>
      </p:sp>
      <p:graphicFrame>
        <p:nvGraphicFramePr>
          <p:cNvPr id="4" name="Tabell 6">
            <a:extLst>
              <a:ext uri="{FF2B5EF4-FFF2-40B4-BE49-F238E27FC236}">
                <a16:creationId xmlns:a16="http://schemas.microsoft.com/office/drawing/2014/main" id="{274FA1D5-DD80-BB77-C22C-8C3200C84C7C}"/>
              </a:ext>
            </a:extLst>
          </p:cNvPr>
          <p:cNvGraphicFramePr>
            <a:graphicFrameLocks noGrp="1"/>
          </p:cNvGraphicFramePr>
          <p:nvPr>
            <p:extLst>
              <p:ext uri="{D42A27DB-BD31-4B8C-83A1-F6EECF244321}">
                <p14:modId xmlns:p14="http://schemas.microsoft.com/office/powerpoint/2010/main" val="3823806071"/>
              </p:ext>
            </p:extLst>
          </p:nvPr>
        </p:nvGraphicFramePr>
        <p:xfrm>
          <a:off x="3192234" y="2337682"/>
          <a:ext cx="2780298" cy="3372153"/>
        </p:xfrm>
        <a:graphic>
          <a:graphicData uri="http://schemas.openxmlformats.org/drawingml/2006/table">
            <a:tbl>
              <a:tblPr firstRow="1" bandRow="1">
                <a:tableStyleId>{5C22544A-7EE6-4342-B048-85BDC9FD1C3A}</a:tableStyleId>
              </a:tblPr>
              <a:tblGrid>
                <a:gridCol w="653434">
                  <a:extLst>
                    <a:ext uri="{9D8B030D-6E8A-4147-A177-3AD203B41FA5}">
                      <a16:colId xmlns:a16="http://schemas.microsoft.com/office/drawing/2014/main" val="154412357"/>
                    </a:ext>
                  </a:extLst>
                </a:gridCol>
                <a:gridCol w="1037617">
                  <a:extLst>
                    <a:ext uri="{9D8B030D-6E8A-4147-A177-3AD203B41FA5}">
                      <a16:colId xmlns:a16="http://schemas.microsoft.com/office/drawing/2014/main" val="3239876201"/>
                    </a:ext>
                  </a:extLst>
                </a:gridCol>
                <a:gridCol w="447472">
                  <a:extLst>
                    <a:ext uri="{9D8B030D-6E8A-4147-A177-3AD203B41FA5}">
                      <a16:colId xmlns:a16="http://schemas.microsoft.com/office/drawing/2014/main" val="4162650916"/>
                    </a:ext>
                  </a:extLst>
                </a:gridCol>
                <a:gridCol w="641775">
                  <a:extLst>
                    <a:ext uri="{9D8B030D-6E8A-4147-A177-3AD203B41FA5}">
                      <a16:colId xmlns:a16="http://schemas.microsoft.com/office/drawing/2014/main" val="892944198"/>
                    </a:ext>
                  </a:extLst>
                </a:gridCol>
              </a:tblGrid>
              <a:tr h="452848">
                <a:tc>
                  <a:txBody>
                    <a:bodyPr/>
                    <a:lstStyle/>
                    <a:p>
                      <a:r>
                        <a:rPr lang="sv-SE" sz="900" dirty="0"/>
                        <a:t>Placering</a:t>
                      </a:r>
                    </a:p>
                  </a:txBody>
                  <a:tcPr/>
                </a:tc>
                <a:tc>
                  <a:txBody>
                    <a:bodyPr/>
                    <a:lstStyle/>
                    <a:p>
                      <a:r>
                        <a:rPr lang="sv-SE" sz="900" dirty="0"/>
                        <a:t>Stadsdels-område</a:t>
                      </a:r>
                    </a:p>
                  </a:txBody>
                  <a:tcPr/>
                </a:tc>
                <a:tc>
                  <a:txBody>
                    <a:bodyPr/>
                    <a:lstStyle/>
                    <a:p>
                      <a:r>
                        <a:rPr lang="sv-SE" sz="900" dirty="0"/>
                        <a:t>Index</a:t>
                      </a:r>
                    </a:p>
                  </a:txBody>
                  <a:tcPr/>
                </a:tc>
                <a:tc>
                  <a:txBody>
                    <a:bodyPr/>
                    <a:lstStyle/>
                    <a:p>
                      <a:r>
                        <a:rPr lang="sv-SE" sz="900" dirty="0"/>
                        <a:t>Placering</a:t>
                      </a:r>
                    </a:p>
                    <a:p>
                      <a:r>
                        <a:rPr lang="sv-SE" sz="900" dirty="0"/>
                        <a:t>2024</a:t>
                      </a:r>
                    </a:p>
                  </a:txBody>
                  <a:tcPr/>
                </a:tc>
                <a:extLst>
                  <a:ext uri="{0D108BD9-81ED-4DB2-BD59-A6C34878D82A}">
                    <a16:rowId xmlns:a16="http://schemas.microsoft.com/office/drawing/2014/main" val="1345215567"/>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1</a:t>
                      </a:r>
                    </a:p>
                  </a:txBody>
                  <a:tcPr marL="9525" marR="9525" marT="9525" marB="0" anchor="b">
                    <a:solidFill>
                      <a:schemeClr val="accent6"/>
                    </a:solidFill>
                  </a:tcPr>
                </a:tc>
                <a:tc>
                  <a:txBody>
                    <a:bodyPr/>
                    <a:lstStyle/>
                    <a:p>
                      <a:pPr algn="l" fontAlgn="b">
                        <a:buNone/>
                      </a:pPr>
                      <a:r>
                        <a:rPr lang="sv-SE" sz="1000" b="0" i="0" u="none" strike="noStrike">
                          <a:solidFill>
                            <a:srgbClr val="000000"/>
                          </a:solidFill>
                          <a:effectLst/>
                          <a:latin typeface="Aptos Display" panose="020B0004020202020204" pitchFamily="34" charset="0"/>
                        </a:rPr>
                        <a:t>Hägersten-Älvsjö</a:t>
                      </a:r>
                    </a:p>
                  </a:txBody>
                  <a:tcPr marL="9525" marR="9525" marT="9525" marB="0" anchor="b">
                    <a:solidFill>
                      <a:schemeClr val="accent6"/>
                    </a:solidFill>
                  </a:tcPr>
                </a:tc>
                <a:tc>
                  <a:txBody>
                    <a:bodyPr/>
                    <a:lstStyle/>
                    <a:p>
                      <a:pPr algn="ctr" fontAlgn="b">
                        <a:buNone/>
                      </a:pPr>
                      <a:r>
                        <a:rPr lang="sv-SE" sz="1000" b="0" i="0" u="none" strike="noStrike">
                          <a:solidFill>
                            <a:srgbClr val="000000"/>
                          </a:solidFill>
                          <a:effectLst/>
                          <a:latin typeface="Aptos Display" panose="020B0004020202020204" pitchFamily="34" charset="0"/>
                        </a:rPr>
                        <a:t>69,8</a:t>
                      </a:r>
                    </a:p>
                  </a:txBody>
                  <a:tcPr marL="9525" marR="9525" marT="9525" marB="0" anchor="b">
                    <a:solidFill>
                      <a:schemeClr val="accent6"/>
                    </a:solidFill>
                  </a:tcPr>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5</a:t>
                      </a:r>
                    </a:p>
                  </a:txBody>
                  <a:tcPr marL="0" marR="0" marT="0" marB="0" anchor="b">
                    <a:solidFill>
                      <a:schemeClr val="accent6"/>
                    </a:solidFill>
                  </a:tcPr>
                </a:tc>
                <a:extLst>
                  <a:ext uri="{0D108BD9-81ED-4DB2-BD59-A6C34878D82A}">
                    <a16:rowId xmlns:a16="http://schemas.microsoft.com/office/drawing/2014/main" val="344649657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2</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Skarpnäck</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69,6</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a:t>
                      </a:r>
                    </a:p>
                  </a:txBody>
                  <a:tcPr marL="0" marR="0" marT="0" marB="0" anchor="b"/>
                </a:tc>
                <a:extLst>
                  <a:ext uri="{0D108BD9-81ED-4DB2-BD59-A6C34878D82A}">
                    <a16:rowId xmlns:a16="http://schemas.microsoft.com/office/drawing/2014/main" val="275230183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3</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Kungsholmen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69,5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8</a:t>
                      </a:r>
                    </a:p>
                  </a:txBody>
                  <a:tcPr marL="0" marR="0" marT="0" marB="0" anchor="b"/>
                </a:tc>
                <a:extLst>
                  <a:ext uri="{0D108BD9-81ED-4DB2-BD59-A6C34878D82A}">
                    <a16:rowId xmlns:a16="http://schemas.microsoft.com/office/drawing/2014/main" val="2228700151"/>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4</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Södermalm</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68,6</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4</a:t>
                      </a:r>
                    </a:p>
                  </a:txBody>
                  <a:tcPr marL="0" marR="0" marT="0" marB="0" anchor="b"/>
                </a:tc>
                <a:extLst>
                  <a:ext uri="{0D108BD9-81ED-4DB2-BD59-A6C34878D82A}">
                    <a16:rowId xmlns:a16="http://schemas.microsoft.com/office/drawing/2014/main" val="1446156954"/>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5</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Hässelby-Vällingby</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66,8</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2</a:t>
                      </a:r>
                    </a:p>
                  </a:txBody>
                  <a:tcPr marL="0" marR="0" marT="0" marB="0" anchor="b"/>
                </a:tc>
                <a:extLst>
                  <a:ext uri="{0D108BD9-81ED-4DB2-BD59-A6C34878D82A}">
                    <a16:rowId xmlns:a16="http://schemas.microsoft.com/office/drawing/2014/main" val="1007799648"/>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6</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Enskede-Årsta-Vantör</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65,8</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3</a:t>
                      </a:r>
                    </a:p>
                  </a:txBody>
                  <a:tcPr marL="0" marR="0" marT="0" marB="0" anchor="b"/>
                </a:tc>
                <a:extLst>
                  <a:ext uri="{0D108BD9-81ED-4DB2-BD59-A6C34878D82A}">
                    <a16:rowId xmlns:a16="http://schemas.microsoft.com/office/drawing/2014/main" val="1815416126"/>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7</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Norra innerstaden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65,5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9</a:t>
                      </a:r>
                    </a:p>
                  </a:txBody>
                  <a:tcPr marL="0" marR="0" marT="0" marB="0" anchor="b"/>
                </a:tc>
                <a:extLst>
                  <a:ext uri="{0D108BD9-81ED-4DB2-BD59-A6C34878D82A}">
                    <a16:rowId xmlns:a16="http://schemas.microsoft.com/office/drawing/2014/main" val="1486518373"/>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8</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Järva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62,6</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25388449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9</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Farsta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58,7</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6</a:t>
                      </a:r>
                    </a:p>
                  </a:txBody>
                  <a:tcPr marL="0" marR="0" marT="0" marB="0" anchor="b"/>
                </a:tc>
                <a:extLst>
                  <a:ext uri="{0D108BD9-81ED-4DB2-BD59-A6C34878D82A}">
                    <a16:rowId xmlns:a16="http://schemas.microsoft.com/office/drawing/2014/main" val="10417830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10</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Skärholmen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55,8</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10</a:t>
                      </a:r>
                    </a:p>
                  </a:txBody>
                  <a:tcPr marL="0" marR="0" marT="0" marB="0" anchor="b"/>
                </a:tc>
                <a:extLst>
                  <a:ext uri="{0D108BD9-81ED-4DB2-BD59-A6C34878D82A}">
                    <a16:rowId xmlns:a16="http://schemas.microsoft.com/office/drawing/2014/main" val="1169921152"/>
                  </a:ext>
                </a:extLst>
              </a:tr>
              <a:tr h="257504">
                <a:tc>
                  <a:txBody>
                    <a:bodyPr/>
                    <a:lstStyle/>
                    <a:p>
                      <a:pPr algn="ctr" fontAlgn="b">
                        <a:buNone/>
                      </a:pPr>
                      <a:r>
                        <a:rPr lang="sv-SE" sz="1100" b="0" i="0" u="none" strike="noStrike">
                          <a:solidFill>
                            <a:srgbClr val="000000"/>
                          </a:solidFill>
                          <a:effectLst/>
                          <a:latin typeface="Aptos Narrow" panose="020B0004020202020204" pitchFamily="34" charset="0"/>
                        </a:rPr>
                        <a:t>11</a:t>
                      </a:r>
                    </a:p>
                  </a:txBody>
                  <a:tcPr marL="9525" marR="9525" marT="9525" marB="0" anchor="b"/>
                </a:tc>
                <a:tc>
                  <a:txBody>
                    <a:bodyPr/>
                    <a:lstStyle/>
                    <a:p>
                      <a:pPr algn="l" fontAlgn="b">
                        <a:buNone/>
                      </a:pPr>
                      <a:r>
                        <a:rPr lang="sv-SE" sz="1000" b="0" i="0" u="none" strike="noStrike" dirty="0">
                          <a:solidFill>
                            <a:srgbClr val="000000"/>
                          </a:solidFill>
                          <a:effectLst/>
                          <a:latin typeface="Aptos Display" panose="020B0004020202020204" pitchFamily="34" charset="0"/>
                        </a:rPr>
                        <a:t>Bromma*</a:t>
                      </a:r>
                    </a:p>
                  </a:txBody>
                  <a:tcPr marL="9525" marR="9525" marT="9525" marB="0" anchor="b"/>
                </a:tc>
                <a:tc>
                  <a:txBody>
                    <a:bodyPr/>
                    <a:lstStyle/>
                    <a:p>
                      <a:pPr algn="ctr" fontAlgn="b">
                        <a:buNone/>
                      </a:pPr>
                      <a:r>
                        <a:rPr lang="sv-SE" sz="1000" b="0" i="0" u="none" strike="noStrike" dirty="0">
                          <a:solidFill>
                            <a:srgbClr val="000000"/>
                          </a:solidFill>
                          <a:effectLst/>
                          <a:latin typeface="Aptos Display" panose="020B0004020202020204" pitchFamily="34" charset="0"/>
                        </a:rPr>
                        <a:t>53,7</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7</a:t>
                      </a:r>
                    </a:p>
                  </a:txBody>
                  <a:tcPr marL="0" marR="0" marT="0" marB="0" anchor="b"/>
                </a:tc>
                <a:extLst>
                  <a:ext uri="{0D108BD9-81ED-4DB2-BD59-A6C34878D82A}">
                    <a16:rowId xmlns:a16="http://schemas.microsoft.com/office/drawing/2014/main" val="1025576995"/>
                  </a:ext>
                </a:extLst>
              </a:tr>
            </a:tbl>
          </a:graphicData>
        </a:graphic>
      </p:graphicFrame>
      <p:graphicFrame>
        <p:nvGraphicFramePr>
          <p:cNvPr id="5" name="Tabell 6">
            <a:extLst>
              <a:ext uri="{FF2B5EF4-FFF2-40B4-BE49-F238E27FC236}">
                <a16:creationId xmlns:a16="http://schemas.microsoft.com/office/drawing/2014/main" id="{7C8AE06A-B1AD-506E-2AD6-7CABEAF4C7EE}"/>
              </a:ext>
            </a:extLst>
          </p:cNvPr>
          <p:cNvGraphicFramePr>
            <a:graphicFrameLocks noGrp="1"/>
          </p:cNvGraphicFramePr>
          <p:nvPr>
            <p:extLst>
              <p:ext uri="{D42A27DB-BD31-4B8C-83A1-F6EECF244321}">
                <p14:modId xmlns:p14="http://schemas.microsoft.com/office/powerpoint/2010/main" val="3996382233"/>
              </p:ext>
            </p:extLst>
          </p:nvPr>
        </p:nvGraphicFramePr>
        <p:xfrm>
          <a:off x="6121878" y="2324920"/>
          <a:ext cx="2780297" cy="3342897"/>
        </p:xfrm>
        <a:graphic>
          <a:graphicData uri="http://schemas.openxmlformats.org/drawingml/2006/table">
            <a:tbl>
              <a:tblPr firstRow="1" bandRow="1">
                <a:tableStyleId>{5C22544A-7EE6-4342-B048-85BDC9FD1C3A}</a:tableStyleId>
              </a:tblPr>
              <a:tblGrid>
                <a:gridCol w="661543">
                  <a:extLst>
                    <a:ext uri="{9D8B030D-6E8A-4147-A177-3AD203B41FA5}">
                      <a16:colId xmlns:a16="http://schemas.microsoft.com/office/drawing/2014/main" val="314807553"/>
                    </a:ext>
                  </a:extLst>
                </a:gridCol>
                <a:gridCol w="1031132">
                  <a:extLst>
                    <a:ext uri="{9D8B030D-6E8A-4147-A177-3AD203B41FA5}">
                      <a16:colId xmlns:a16="http://schemas.microsoft.com/office/drawing/2014/main" val="3239876201"/>
                    </a:ext>
                  </a:extLst>
                </a:gridCol>
                <a:gridCol w="447473">
                  <a:extLst>
                    <a:ext uri="{9D8B030D-6E8A-4147-A177-3AD203B41FA5}">
                      <a16:colId xmlns:a16="http://schemas.microsoft.com/office/drawing/2014/main" val="4162650916"/>
                    </a:ext>
                  </a:extLst>
                </a:gridCol>
                <a:gridCol w="640149">
                  <a:extLst>
                    <a:ext uri="{9D8B030D-6E8A-4147-A177-3AD203B41FA5}">
                      <a16:colId xmlns:a16="http://schemas.microsoft.com/office/drawing/2014/main" val="1882934615"/>
                    </a:ext>
                  </a:extLst>
                </a:gridCol>
              </a:tblGrid>
              <a:tr h="452848">
                <a:tc>
                  <a:txBody>
                    <a:bodyPr/>
                    <a:lstStyle/>
                    <a:p>
                      <a:r>
                        <a:rPr lang="sv-SE" sz="900" dirty="0"/>
                        <a:t>Placering</a:t>
                      </a:r>
                    </a:p>
                  </a:txBody>
                  <a:tcPr/>
                </a:tc>
                <a:tc>
                  <a:txBody>
                    <a:bodyPr/>
                    <a:lstStyle/>
                    <a:p>
                      <a:r>
                        <a:rPr lang="sv-SE" sz="900" dirty="0"/>
                        <a:t>Stadsdels-område</a:t>
                      </a:r>
                    </a:p>
                  </a:txBody>
                  <a:tcPr/>
                </a:tc>
                <a:tc>
                  <a:txBody>
                    <a:bodyPr/>
                    <a:lstStyle/>
                    <a:p>
                      <a:r>
                        <a:rPr lang="sv-SE" sz="900" dirty="0"/>
                        <a:t>Index</a:t>
                      </a:r>
                    </a:p>
                  </a:txBody>
                  <a:tcPr/>
                </a:tc>
                <a:tc>
                  <a:txBody>
                    <a:bodyPr/>
                    <a:lstStyle/>
                    <a:p>
                      <a:r>
                        <a:rPr lang="sv-SE" sz="900" dirty="0"/>
                        <a:t>Placering</a:t>
                      </a:r>
                    </a:p>
                    <a:p>
                      <a:r>
                        <a:rPr lang="sv-SE" sz="900" dirty="0"/>
                        <a:t>2024</a:t>
                      </a:r>
                    </a:p>
                  </a:txBody>
                  <a:tcPr/>
                </a:tc>
                <a:extLst>
                  <a:ext uri="{0D108BD9-81ED-4DB2-BD59-A6C34878D82A}">
                    <a16:rowId xmlns:a16="http://schemas.microsoft.com/office/drawing/2014/main" val="1345215567"/>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1</a:t>
                      </a:r>
                    </a:p>
                  </a:txBody>
                  <a:tcPr marL="9525" marR="9525" marT="9525" marB="0" anchor="b">
                    <a:solidFill>
                      <a:schemeClr val="accent6"/>
                    </a:solidFill>
                  </a:tcPr>
                </a:tc>
                <a:tc>
                  <a:txBody>
                    <a:bodyPr/>
                    <a:lstStyle/>
                    <a:p>
                      <a:pPr algn="l" fontAlgn="b">
                        <a:buNone/>
                      </a:pPr>
                      <a:r>
                        <a:rPr lang="sv-SE" sz="1000" b="0" i="0" u="none" strike="noStrike">
                          <a:solidFill>
                            <a:srgbClr val="000000"/>
                          </a:solidFill>
                          <a:effectLst/>
                          <a:latin typeface="Aptos Display" panose="020B0004020202020204" pitchFamily="34" charset="0"/>
                        </a:rPr>
                        <a:t>Enskede-Årsta-Vantör</a:t>
                      </a:r>
                    </a:p>
                  </a:txBody>
                  <a:tcPr marL="9525" marR="9525" marT="9525" marB="0" anchor="b">
                    <a:solidFill>
                      <a:schemeClr val="accent6"/>
                    </a:solidFill>
                  </a:tcPr>
                </a:tc>
                <a:tc>
                  <a:txBody>
                    <a:bodyPr/>
                    <a:lstStyle/>
                    <a:p>
                      <a:pPr algn="ctr" fontAlgn="b">
                        <a:buNone/>
                      </a:pPr>
                      <a:r>
                        <a:rPr lang="sv-SE" sz="1000" b="0" i="0" u="none" strike="noStrike">
                          <a:solidFill>
                            <a:srgbClr val="000000"/>
                          </a:solidFill>
                          <a:effectLst/>
                          <a:latin typeface="Aptos Display" panose="020B0004020202020204" pitchFamily="34" charset="0"/>
                        </a:rPr>
                        <a:t>84,1</a:t>
                      </a:r>
                    </a:p>
                  </a:txBody>
                  <a:tcPr marL="9525" marR="9525" marT="9525" marB="0" anchor="b">
                    <a:solidFill>
                      <a:schemeClr val="accent6"/>
                    </a:solidFill>
                  </a:tcPr>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a:t>
                      </a:r>
                    </a:p>
                  </a:txBody>
                  <a:tcPr marL="0" marR="0" marT="0" marB="0" anchor="b">
                    <a:solidFill>
                      <a:schemeClr val="accent6"/>
                    </a:solidFill>
                  </a:tcPr>
                </a:tc>
                <a:extLst>
                  <a:ext uri="{0D108BD9-81ED-4DB2-BD59-A6C34878D82A}">
                    <a16:rowId xmlns:a16="http://schemas.microsoft.com/office/drawing/2014/main" val="344649657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2</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Hägersten-Älvsjö</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83,5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2</a:t>
                      </a:r>
                    </a:p>
                  </a:txBody>
                  <a:tcPr marL="0" marR="0" marT="0" marB="0" anchor="b"/>
                </a:tc>
                <a:extLst>
                  <a:ext uri="{0D108BD9-81ED-4DB2-BD59-A6C34878D82A}">
                    <a16:rowId xmlns:a16="http://schemas.microsoft.com/office/drawing/2014/main" val="275230183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3</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Bromma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83,5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5</a:t>
                      </a:r>
                    </a:p>
                  </a:txBody>
                  <a:tcPr marL="0" marR="0" marT="0" marB="0" anchor="b"/>
                </a:tc>
                <a:extLst>
                  <a:ext uri="{0D108BD9-81ED-4DB2-BD59-A6C34878D82A}">
                    <a16:rowId xmlns:a16="http://schemas.microsoft.com/office/drawing/2014/main" val="2228700151"/>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4</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Skarpnäck</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83,3</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7</a:t>
                      </a:r>
                    </a:p>
                  </a:txBody>
                  <a:tcPr marL="0" marR="0" marT="0" marB="0" anchor="b"/>
                </a:tc>
                <a:extLst>
                  <a:ext uri="{0D108BD9-81ED-4DB2-BD59-A6C34878D82A}">
                    <a16:rowId xmlns:a16="http://schemas.microsoft.com/office/drawing/2014/main" val="1007799648"/>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5</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Norra innerstaden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83,2</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3</a:t>
                      </a:r>
                    </a:p>
                  </a:txBody>
                  <a:tcPr marL="0" marR="0" marT="0" marB="0" anchor="b"/>
                </a:tc>
                <a:extLst>
                  <a:ext uri="{0D108BD9-81ED-4DB2-BD59-A6C34878D82A}">
                    <a16:rowId xmlns:a16="http://schemas.microsoft.com/office/drawing/2014/main" val="1815416126"/>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6</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Kungsholmen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83,1</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8</a:t>
                      </a:r>
                    </a:p>
                  </a:txBody>
                  <a:tcPr marL="0" marR="0" marT="0" marB="0" anchor="b"/>
                </a:tc>
                <a:extLst>
                  <a:ext uri="{0D108BD9-81ED-4DB2-BD59-A6C34878D82A}">
                    <a16:rowId xmlns:a16="http://schemas.microsoft.com/office/drawing/2014/main" val="1486518373"/>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7</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Södermalm</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82,4</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4</a:t>
                      </a:r>
                    </a:p>
                  </a:txBody>
                  <a:tcPr marL="0" marR="0" marT="0" marB="0" anchor="b"/>
                </a:tc>
                <a:extLst>
                  <a:ext uri="{0D108BD9-81ED-4DB2-BD59-A6C34878D82A}">
                    <a16:rowId xmlns:a16="http://schemas.microsoft.com/office/drawing/2014/main" val="25388449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8</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Farsta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81,6</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10</a:t>
                      </a:r>
                    </a:p>
                  </a:txBody>
                  <a:tcPr marL="0" marR="0" marT="0" marB="0" anchor="b"/>
                </a:tc>
                <a:extLst>
                  <a:ext uri="{0D108BD9-81ED-4DB2-BD59-A6C34878D82A}">
                    <a16:rowId xmlns:a16="http://schemas.microsoft.com/office/drawing/2014/main" val="2736737775"/>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9</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Järva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80,5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9</a:t>
                      </a:r>
                    </a:p>
                  </a:txBody>
                  <a:tcPr marL="0" marR="0" marT="0" marB="0" anchor="b"/>
                </a:tc>
                <a:extLst>
                  <a:ext uri="{0D108BD9-81ED-4DB2-BD59-A6C34878D82A}">
                    <a16:rowId xmlns:a16="http://schemas.microsoft.com/office/drawing/2014/main" val="10417830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10</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Hässelby-Vällingby</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79,4</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6</a:t>
                      </a:r>
                    </a:p>
                  </a:txBody>
                  <a:tcPr marL="0" marR="0" marT="0" marB="0" anchor="b"/>
                </a:tc>
                <a:extLst>
                  <a:ext uri="{0D108BD9-81ED-4DB2-BD59-A6C34878D82A}">
                    <a16:rowId xmlns:a16="http://schemas.microsoft.com/office/drawing/2014/main" val="1169921152"/>
                  </a:ext>
                </a:extLst>
              </a:tr>
              <a:tr h="257504">
                <a:tc>
                  <a:txBody>
                    <a:bodyPr/>
                    <a:lstStyle/>
                    <a:p>
                      <a:pPr algn="ctr" fontAlgn="b">
                        <a:buNone/>
                      </a:pPr>
                      <a:r>
                        <a:rPr lang="sv-SE" sz="1100" b="0" i="0" u="none" strike="noStrike">
                          <a:solidFill>
                            <a:srgbClr val="000000"/>
                          </a:solidFill>
                          <a:effectLst/>
                          <a:latin typeface="Aptos Narrow" panose="020B0004020202020204" pitchFamily="34" charset="0"/>
                        </a:rPr>
                        <a:t>11</a:t>
                      </a:r>
                    </a:p>
                  </a:txBody>
                  <a:tcPr marL="9525" marR="9525" marT="9525" marB="0" anchor="b"/>
                </a:tc>
                <a:tc>
                  <a:txBody>
                    <a:bodyPr/>
                    <a:lstStyle/>
                    <a:p>
                      <a:pPr algn="l" fontAlgn="b">
                        <a:buNone/>
                      </a:pPr>
                      <a:r>
                        <a:rPr lang="sv-SE" sz="1000" b="0" i="0" u="none" strike="noStrike" dirty="0">
                          <a:solidFill>
                            <a:srgbClr val="000000"/>
                          </a:solidFill>
                          <a:effectLst/>
                          <a:latin typeface="Aptos Display" panose="020B0004020202020204" pitchFamily="34" charset="0"/>
                        </a:rPr>
                        <a:t>Skärholmen</a:t>
                      </a:r>
                    </a:p>
                  </a:txBody>
                  <a:tcPr marL="9525" marR="9525" marT="9525" marB="0" anchor="b"/>
                </a:tc>
                <a:tc>
                  <a:txBody>
                    <a:bodyPr/>
                    <a:lstStyle/>
                    <a:p>
                      <a:pPr algn="ctr" fontAlgn="b">
                        <a:buNone/>
                      </a:pPr>
                      <a:r>
                        <a:rPr lang="sv-SE" sz="1000" b="0" i="0" u="none" strike="noStrike" dirty="0">
                          <a:solidFill>
                            <a:srgbClr val="000000"/>
                          </a:solidFill>
                          <a:effectLst/>
                          <a:latin typeface="Aptos Display" panose="020B0004020202020204" pitchFamily="34" charset="0"/>
                        </a:rPr>
                        <a:t>78,7</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1025576995"/>
                  </a:ext>
                </a:extLst>
              </a:tr>
            </a:tbl>
          </a:graphicData>
        </a:graphic>
      </p:graphicFrame>
      <p:graphicFrame>
        <p:nvGraphicFramePr>
          <p:cNvPr id="15" name="Tabell 6">
            <a:extLst>
              <a:ext uri="{FF2B5EF4-FFF2-40B4-BE49-F238E27FC236}">
                <a16:creationId xmlns:a16="http://schemas.microsoft.com/office/drawing/2014/main" id="{EF5DB98C-DB73-F586-6B8E-6CDA17980993}"/>
              </a:ext>
            </a:extLst>
          </p:cNvPr>
          <p:cNvGraphicFramePr>
            <a:graphicFrameLocks noGrp="1"/>
          </p:cNvGraphicFramePr>
          <p:nvPr>
            <p:extLst>
              <p:ext uri="{D42A27DB-BD31-4B8C-83A1-F6EECF244321}">
                <p14:modId xmlns:p14="http://schemas.microsoft.com/office/powerpoint/2010/main" val="3652815483"/>
              </p:ext>
            </p:extLst>
          </p:nvPr>
        </p:nvGraphicFramePr>
        <p:xfrm>
          <a:off x="9092254" y="2337682"/>
          <a:ext cx="2775491" cy="3362325"/>
        </p:xfrm>
        <a:graphic>
          <a:graphicData uri="http://schemas.openxmlformats.org/drawingml/2006/table">
            <a:tbl>
              <a:tblPr firstRow="1" bandRow="1">
                <a:tableStyleId>{5C22544A-7EE6-4342-B048-85BDC9FD1C3A}</a:tableStyleId>
              </a:tblPr>
              <a:tblGrid>
                <a:gridCol w="643714">
                  <a:extLst>
                    <a:ext uri="{9D8B030D-6E8A-4147-A177-3AD203B41FA5}">
                      <a16:colId xmlns:a16="http://schemas.microsoft.com/office/drawing/2014/main" val="2814164741"/>
                    </a:ext>
                  </a:extLst>
                </a:gridCol>
                <a:gridCol w="1024647">
                  <a:extLst>
                    <a:ext uri="{9D8B030D-6E8A-4147-A177-3AD203B41FA5}">
                      <a16:colId xmlns:a16="http://schemas.microsoft.com/office/drawing/2014/main" val="3239876201"/>
                    </a:ext>
                  </a:extLst>
                </a:gridCol>
                <a:gridCol w="466928">
                  <a:extLst>
                    <a:ext uri="{9D8B030D-6E8A-4147-A177-3AD203B41FA5}">
                      <a16:colId xmlns:a16="http://schemas.microsoft.com/office/drawing/2014/main" val="4162650916"/>
                    </a:ext>
                  </a:extLst>
                </a:gridCol>
                <a:gridCol w="640202">
                  <a:extLst>
                    <a:ext uri="{9D8B030D-6E8A-4147-A177-3AD203B41FA5}">
                      <a16:colId xmlns:a16="http://schemas.microsoft.com/office/drawing/2014/main" val="1626485284"/>
                    </a:ext>
                  </a:extLst>
                </a:gridCol>
              </a:tblGrid>
              <a:tr h="452848">
                <a:tc>
                  <a:txBody>
                    <a:bodyPr/>
                    <a:lstStyle/>
                    <a:p>
                      <a:r>
                        <a:rPr lang="sv-SE" sz="900" dirty="0"/>
                        <a:t>Placering</a:t>
                      </a:r>
                    </a:p>
                  </a:txBody>
                  <a:tcPr/>
                </a:tc>
                <a:tc>
                  <a:txBody>
                    <a:bodyPr/>
                    <a:lstStyle/>
                    <a:p>
                      <a:r>
                        <a:rPr lang="sv-SE" sz="900" dirty="0"/>
                        <a:t>Stadsdels-område</a:t>
                      </a:r>
                    </a:p>
                  </a:txBody>
                  <a:tcPr/>
                </a:tc>
                <a:tc>
                  <a:txBody>
                    <a:bodyPr/>
                    <a:lstStyle/>
                    <a:p>
                      <a:r>
                        <a:rPr lang="sv-SE" sz="900" dirty="0"/>
                        <a:t>Index</a:t>
                      </a:r>
                    </a:p>
                  </a:txBody>
                  <a:tcPr/>
                </a:tc>
                <a:tc>
                  <a:txBody>
                    <a:bodyPr/>
                    <a:lstStyle/>
                    <a:p>
                      <a:r>
                        <a:rPr lang="sv-SE" sz="900" dirty="0"/>
                        <a:t>Placering</a:t>
                      </a:r>
                    </a:p>
                    <a:p>
                      <a:r>
                        <a:rPr lang="sv-SE" sz="900" dirty="0"/>
                        <a:t>2024</a:t>
                      </a:r>
                    </a:p>
                  </a:txBody>
                  <a:tcPr/>
                </a:tc>
                <a:extLst>
                  <a:ext uri="{0D108BD9-81ED-4DB2-BD59-A6C34878D82A}">
                    <a16:rowId xmlns:a16="http://schemas.microsoft.com/office/drawing/2014/main" val="1345215567"/>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1</a:t>
                      </a:r>
                    </a:p>
                  </a:txBody>
                  <a:tcPr marL="9525" marR="9525" marT="9525" marB="0" anchor="b">
                    <a:solidFill>
                      <a:schemeClr val="accent6"/>
                    </a:solidFill>
                  </a:tcPr>
                </a:tc>
                <a:tc>
                  <a:txBody>
                    <a:bodyPr/>
                    <a:lstStyle/>
                    <a:p>
                      <a:pPr algn="l" fontAlgn="b">
                        <a:buNone/>
                      </a:pPr>
                      <a:r>
                        <a:rPr lang="sv-SE" sz="1000" b="0" i="0" u="none" strike="noStrike">
                          <a:solidFill>
                            <a:srgbClr val="000000"/>
                          </a:solidFill>
                          <a:effectLst/>
                          <a:latin typeface="Aptos Display" panose="020B0004020202020204" pitchFamily="34" charset="0"/>
                        </a:rPr>
                        <a:t>Hägersten-Älvsjö</a:t>
                      </a:r>
                    </a:p>
                  </a:txBody>
                  <a:tcPr marL="9525" marR="9525" marT="9525" marB="0" anchor="b">
                    <a:solidFill>
                      <a:schemeClr val="accent6"/>
                    </a:solidFill>
                  </a:tcPr>
                </a:tc>
                <a:tc>
                  <a:txBody>
                    <a:bodyPr/>
                    <a:lstStyle/>
                    <a:p>
                      <a:pPr algn="ctr" fontAlgn="b">
                        <a:buNone/>
                      </a:pPr>
                      <a:r>
                        <a:rPr lang="sv-SE" sz="1000" b="0" i="0" u="none" strike="noStrike">
                          <a:solidFill>
                            <a:srgbClr val="000000"/>
                          </a:solidFill>
                          <a:effectLst/>
                          <a:latin typeface="Aptos Display" panose="020B0004020202020204" pitchFamily="34" charset="0"/>
                        </a:rPr>
                        <a:t>66,7</a:t>
                      </a:r>
                    </a:p>
                  </a:txBody>
                  <a:tcPr marL="9525" marR="9525" marT="9525" marB="0" anchor="b">
                    <a:solidFill>
                      <a:schemeClr val="accent6"/>
                    </a:solidFill>
                  </a:tcPr>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8</a:t>
                      </a:r>
                    </a:p>
                  </a:txBody>
                  <a:tcPr marL="0" marR="0" marT="0" marB="0" anchor="b">
                    <a:solidFill>
                      <a:schemeClr val="accent6"/>
                    </a:solidFill>
                  </a:tcPr>
                </a:tc>
                <a:extLst>
                  <a:ext uri="{0D108BD9-81ED-4DB2-BD59-A6C34878D82A}">
                    <a16:rowId xmlns:a16="http://schemas.microsoft.com/office/drawing/2014/main" val="344649657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2</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Kungsholmen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64,5</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a:t>
                      </a:r>
                    </a:p>
                  </a:txBody>
                  <a:tcPr marL="0" marR="0" marT="0" marB="0" anchor="b"/>
                </a:tc>
                <a:extLst>
                  <a:ext uri="{0D108BD9-81ED-4DB2-BD59-A6C34878D82A}">
                    <a16:rowId xmlns:a16="http://schemas.microsoft.com/office/drawing/2014/main" val="2752301835"/>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3</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Södermalm</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64,2</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4</a:t>
                      </a:r>
                    </a:p>
                  </a:txBody>
                  <a:tcPr marL="0" marR="0" marT="0" marB="0" anchor="b"/>
                </a:tc>
                <a:extLst>
                  <a:ext uri="{0D108BD9-81ED-4DB2-BD59-A6C34878D82A}">
                    <a16:rowId xmlns:a16="http://schemas.microsoft.com/office/drawing/2014/main" val="2228700151"/>
                  </a:ext>
                </a:extLst>
              </a:tr>
              <a:tr h="267332">
                <a:tc>
                  <a:txBody>
                    <a:bodyPr/>
                    <a:lstStyle/>
                    <a:p>
                      <a:pPr algn="ctr" fontAlgn="b">
                        <a:buNone/>
                      </a:pPr>
                      <a:r>
                        <a:rPr lang="sv-SE" sz="1100" b="0" i="0" u="none" strike="noStrike">
                          <a:solidFill>
                            <a:srgbClr val="000000"/>
                          </a:solidFill>
                          <a:effectLst/>
                          <a:latin typeface="Aptos Narrow" panose="020B0004020202020204" pitchFamily="34" charset="0"/>
                        </a:rPr>
                        <a:t>4</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Hässelby-Vällingby</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63,2</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9</a:t>
                      </a:r>
                    </a:p>
                  </a:txBody>
                  <a:tcPr marL="0" marR="0" marT="0" marB="0" anchor="b"/>
                </a:tc>
                <a:extLst>
                  <a:ext uri="{0D108BD9-81ED-4DB2-BD59-A6C34878D82A}">
                    <a16:rowId xmlns:a16="http://schemas.microsoft.com/office/drawing/2014/main" val="1007799648"/>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5</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Norra innerstaden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62,2</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7</a:t>
                      </a:r>
                    </a:p>
                  </a:txBody>
                  <a:tcPr marL="0" marR="0" marT="0" marB="0" anchor="b"/>
                </a:tc>
                <a:extLst>
                  <a:ext uri="{0D108BD9-81ED-4DB2-BD59-A6C34878D82A}">
                    <a16:rowId xmlns:a16="http://schemas.microsoft.com/office/drawing/2014/main" val="1815416126"/>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6</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Järva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61,3</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6</a:t>
                      </a:r>
                    </a:p>
                  </a:txBody>
                  <a:tcPr marL="0" marR="0" marT="0" marB="0" anchor="b"/>
                </a:tc>
                <a:extLst>
                  <a:ext uri="{0D108BD9-81ED-4DB2-BD59-A6C34878D82A}">
                    <a16:rowId xmlns:a16="http://schemas.microsoft.com/office/drawing/2014/main" val="1486518373"/>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7</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Enskede-Årsta-Vantör</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61,3</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2</a:t>
                      </a:r>
                    </a:p>
                  </a:txBody>
                  <a:tcPr marL="0" marR="0" marT="0" marB="0" anchor="b"/>
                </a:tc>
                <a:extLst>
                  <a:ext uri="{0D108BD9-81ED-4DB2-BD59-A6C34878D82A}">
                    <a16:rowId xmlns:a16="http://schemas.microsoft.com/office/drawing/2014/main" val="25388449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8</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Skärholmen</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60,4</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3</a:t>
                      </a:r>
                    </a:p>
                  </a:txBody>
                  <a:tcPr marL="0" marR="0" marT="0" marB="0" anchor="b"/>
                </a:tc>
                <a:extLst>
                  <a:ext uri="{0D108BD9-81ED-4DB2-BD59-A6C34878D82A}">
                    <a16:rowId xmlns:a16="http://schemas.microsoft.com/office/drawing/2014/main" val="1041783014"/>
                  </a:ext>
                </a:extLst>
              </a:tr>
              <a:tr h="252704">
                <a:tc>
                  <a:txBody>
                    <a:bodyPr/>
                    <a:lstStyle/>
                    <a:p>
                      <a:pPr algn="ctr" fontAlgn="b">
                        <a:buNone/>
                      </a:pPr>
                      <a:r>
                        <a:rPr lang="sv-SE" sz="1100" b="0" i="0" u="none" strike="noStrike">
                          <a:solidFill>
                            <a:srgbClr val="000000"/>
                          </a:solidFill>
                          <a:effectLst/>
                          <a:latin typeface="Aptos Narrow" panose="020B0004020202020204" pitchFamily="34" charset="0"/>
                        </a:rPr>
                        <a:t>9</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Bromma</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60,1</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5</a:t>
                      </a:r>
                    </a:p>
                  </a:txBody>
                  <a:tcPr marL="0" marR="0" marT="0" marB="0" anchor="b"/>
                </a:tc>
                <a:extLst>
                  <a:ext uri="{0D108BD9-81ED-4DB2-BD59-A6C34878D82A}">
                    <a16:rowId xmlns:a16="http://schemas.microsoft.com/office/drawing/2014/main" val="1169921152"/>
                  </a:ext>
                </a:extLst>
              </a:tr>
              <a:tr h="257504">
                <a:tc>
                  <a:txBody>
                    <a:bodyPr/>
                    <a:lstStyle/>
                    <a:p>
                      <a:pPr algn="ctr" fontAlgn="b">
                        <a:buNone/>
                      </a:pPr>
                      <a:r>
                        <a:rPr lang="sv-SE" sz="1100" b="0" i="0" u="none" strike="noStrike">
                          <a:solidFill>
                            <a:srgbClr val="000000"/>
                          </a:solidFill>
                          <a:effectLst/>
                          <a:latin typeface="Aptos Narrow" panose="020B0004020202020204" pitchFamily="34" charset="0"/>
                        </a:rPr>
                        <a:t>10</a:t>
                      </a:r>
                    </a:p>
                  </a:txBody>
                  <a:tcPr marL="9525" marR="9525" marT="9525" marB="0" anchor="b"/>
                </a:tc>
                <a:tc>
                  <a:txBody>
                    <a:bodyPr/>
                    <a:lstStyle/>
                    <a:p>
                      <a:pPr algn="l" fontAlgn="b">
                        <a:buNone/>
                      </a:pPr>
                      <a:r>
                        <a:rPr lang="sv-SE" sz="1000" b="0" i="0" u="none" strike="noStrike">
                          <a:solidFill>
                            <a:srgbClr val="000000"/>
                          </a:solidFill>
                          <a:effectLst/>
                          <a:latin typeface="Aptos Display" panose="020B0004020202020204" pitchFamily="34" charset="0"/>
                        </a:rPr>
                        <a:t>Skarpnäck</a:t>
                      </a:r>
                    </a:p>
                  </a:txBody>
                  <a:tcPr marL="9525" marR="9525" marT="9525" marB="0" anchor="b"/>
                </a:tc>
                <a:tc>
                  <a:txBody>
                    <a:bodyPr/>
                    <a:lstStyle/>
                    <a:p>
                      <a:pPr algn="ctr" fontAlgn="b">
                        <a:buNone/>
                      </a:pPr>
                      <a:r>
                        <a:rPr lang="sv-SE" sz="1000" b="0" i="0" u="none" strike="noStrike">
                          <a:solidFill>
                            <a:srgbClr val="000000"/>
                          </a:solidFill>
                          <a:effectLst/>
                          <a:latin typeface="Aptos Display" panose="020B0004020202020204" pitchFamily="34" charset="0"/>
                        </a:rPr>
                        <a:t>51,4</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10</a:t>
                      </a:r>
                    </a:p>
                  </a:txBody>
                  <a:tcPr marL="0" marR="0" marT="0" marB="0" anchor="b"/>
                </a:tc>
                <a:extLst>
                  <a:ext uri="{0D108BD9-81ED-4DB2-BD59-A6C34878D82A}">
                    <a16:rowId xmlns:a16="http://schemas.microsoft.com/office/drawing/2014/main" val="1025576995"/>
                  </a:ext>
                </a:extLst>
              </a:tr>
              <a:tr h="257504">
                <a:tc>
                  <a:txBody>
                    <a:bodyPr/>
                    <a:lstStyle/>
                    <a:p>
                      <a:pPr algn="ctr" fontAlgn="b">
                        <a:buNone/>
                      </a:pPr>
                      <a:r>
                        <a:rPr lang="sv-SE" sz="1100" b="0" i="0" u="none" strike="noStrike">
                          <a:solidFill>
                            <a:srgbClr val="000000"/>
                          </a:solidFill>
                          <a:effectLst/>
                          <a:latin typeface="Aptos Narrow" panose="020B0004020202020204" pitchFamily="34" charset="0"/>
                        </a:rPr>
                        <a:t>11</a:t>
                      </a:r>
                    </a:p>
                  </a:txBody>
                  <a:tcPr marL="9525" marR="9525" marT="9525" marB="0" anchor="b"/>
                </a:tc>
                <a:tc>
                  <a:txBody>
                    <a:bodyPr/>
                    <a:lstStyle/>
                    <a:p>
                      <a:pPr algn="l" fontAlgn="b">
                        <a:buNone/>
                      </a:pPr>
                      <a:r>
                        <a:rPr lang="sv-SE" sz="1000" b="0" i="0" u="none" strike="noStrike" dirty="0">
                          <a:solidFill>
                            <a:srgbClr val="000000"/>
                          </a:solidFill>
                          <a:effectLst/>
                          <a:latin typeface="Aptos Display" panose="020B0004020202020204" pitchFamily="34" charset="0"/>
                        </a:rPr>
                        <a:t>Farsta**</a:t>
                      </a:r>
                    </a:p>
                  </a:txBody>
                  <a:tcPr marL="9525" marR="9525" marT="9525" marB="0" anchor="b"/>
                </a:tc>
                <a:tc>
                  <a:txBody>
                    <a:bodyPr/>
                    <a:lstStyle/>
                    <a:p>
                      <a:pPr algn="ctr" fontAlgn="b">
                        <a:buNone/>
                      </a:pPr>
                      <a:r>
                        <a:rPr lang="sv-SE" sz="1000" b="0" i="0" u="none" strike="noStrike" dirty="0">
                          <a:solidFill>
                            <a:srgbClr val="000000"/>
                          </a:solidFill>
                          <a:effectLst/>
                          <a:latin typeface="Aptos Display" panose="020B0004020202020204" pitchFamily="34" charset="0"/>
                        </a:rPr>
                        <a:t>22,7</a:t>
                      </a:r>
                    </a:p>
                  </a:txBody>
                  <a:tcPr marL="9525" marR="9525" marT="9525" marB="0" anchor="b"/>
                </a:tc>
                <a:tc>
                  <a:txBody>
                    <a:bodyPr/>
                    <a:lstStyle/>
                    <a:p>
                      <a:pPr marL="0" algn="ctr" defTabSz="914400" rtl="0" eaLnBrk="1" fontAlgn="b" latinLnBrk="0" hangingPunct="1"/>
                      <a:r>
                        <a:rPr lang="sv-SE" sz="900" u="none" strike="noStrike" kern="1200" dirty="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12846319"/>
                  </a:ext>
                </a:extLst>
              </a:tr>
            </a:tbl>
          </a:graphicData>
        </a:graphic>
      </p:graphicFrame>
      <p:sp>
        <p:nvSpPr>
          <p:cNvPr id="16" name="Rubrik 1">
            <a:extLst>
              <a:ext uri="{FF2B5EF4-FFF2-40B4-BE49-F238E27FC236}">
                <a16:creationId xmlns:a16="http://schemas.microsoft.com/office/drawing/2014/main" id="{186BA4B9-19BD-F7BF-F251-16720FE481BC}"/>
              </a:ext>
            </a:extLst>
          </p:cNvPr>
          <p:cNvSpPr>
            <a:spLocks noGrp="1"/>
          </p:cNvSpPr>
          <p:nvPr>
            <p:ph type="title"/>
          </p:nvPr>
        </p:nvSpPr>
        <p:spPr>
          <a:xfrm>
            <a:off x="838199" y="503050"/>
            <a:ext cx="10774815" cy="757011"/>
          </a:xfrm>
        </p:spPr>
        <p:txBody>
          <a:bodyPr/>
          <a:lstStyle/>
          <a:p>
            <a:r>
              <a:rPr lang="sv-SE" sz="4000" dirty="0"/>
              <a:t>Resultat för delindex 2025</a:t>
            </a:r>
            <a:br>
              <a:rPr lang="sv-SE" sz="4400" dirty="0"/>
            </a:br>
            <a:r>
              <a:rPr lang="sv-SE" sz="2000" dirty="0"/>
              <a:t>STOCKHOLMS STADSDELSOMRÅDEN</a:t>
            </a:r>
            <a:endParaRPr lang="sv-SE" sz="3200" dirty="0"/>
          </a:p>
        </p:txBody>
      </p:sp>
      <p:sp>
        <p:nvSpPr>
          <p:cNvPr id="2" name="textruta 1">
            <a:extLst>
              <a:ext uri="{FF2B5EF4-FFF2-40B4-BE49-F238E27FC236}">
                <a16:creationId xmlns:a16="http://schemas.microsoft.com/office/drawing/2014/main" id="{2952D507-D995-1978-4A0B-07832E9028BF}"/>
              </a:ext>
            </a:extLst>
          </p:cNvPr>
          <p:cNvSpPr txBox="1"/>
          <p:nvPr/>
        </p:nvSpPr>
        <p:spPr>
          <a:xfrm>
            <a:off x="8886801" y="6216334"/>
            <a:ext cx="3183885" cy="215444"/>
          </a:xfrm>
          <a:prstGeom prst="rect">
            <a:avLst/>
          </a:prstGeom>
          <a:noFill/>
        </p:spPr>
        <p:txBody>
          <a:bodyPr wrap="none" rtlCol="0">
            <a:spAutoFit/>
          </a:bodyPr>
          <a:lstStyle/>
          <a:p>
            <a:r>
              <a:rPr lang="sv-SE" sz="800" dirty="0"/>
              <a:t>* Bromma saknar data i Socialstyrelsens kommunenkät äldreomsorg</a:t>
            </a:r>
          </a:p>
        </p:txBody>
      </p:sp>
      <p:sp>
        <p:nvSpPr>
          <p:cNvPr id="9" name="textruta 8">
            <a:extLst>
              <a:ext uri="{FF2B5EF4-FFF2-40B4-BE49-F238E27FC236}">
                <a16:creationId xmlns:a16="http://schemas.microsoft.com/office/drawing/2014/main" id="{A6ADDA4B-0A9C-18DB-0ADF-784C17149430}"/>
              </a:ext>
            </a:extLst>
          </p:cNvPr>
          <p:cNvSpPr txBox="1"/>
          <p:nvPr/>
        </p:nvSpPr>
        <p:spPr>
          <a:xfrm>
            <a:off x="8886801" y="6431777"/>
            <a:ext cx="3183885" cy="338554"/>
          </a:xfrm>
          <a:prstGeom prst="rect">
            <a:avLst/>
          </a:prstGeom>
          <a:noFill/>
        </p:spPr>
        <p:txBody>
          <a:bodyPr wrap="square" rtlCol="0">
            <a:spAutoFit/>
          </a:bodyPr>
          <a:lstStyle/>
          <a:p>
            <a:r>
              <a:rPr lang="sv-SE" sz="800" dirty="0"/>
              <a:t>** Farsta saknar data i Socialstyrelsens enhetsundersökning. Denna data saknades även 2024</a:t>
            </a:r>
          </a:p>
        </p:txBody>
      </p:sp>
    </p:spTree>
    <p:extLst>
      <p:ext uri="{BB962C8B-B14F-4D97-AF65-F5344CB8AC3E}">
        <p14:creationId xmlns:p14="http://schemas.microsoft.com/office/powerpoint/2010/main" val="345130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E87BE-098B-1FFA-5D69-C5DB6DBE505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D1A0DA9-AE46-E1BB-8BED-D9E966B79790}"/>
              </a:ext>
            </a:extLst>
          </p:cNvPr>
          <p:cNvSpPr txBox="1">
            <a:spLocks/>
          </p:cNvSpPr>
          <p:nvPr/>
        </p:nvSpPr>
        <p:spPr>
          <a:xfrm>
            <a:off x="839788" y="541422"/>
            <a:ext cx="10514012" cy="1106904"/>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sv-SE" sz="3600" dirty="0"/>
              <a:t>Tydliga skillnader i två delindex </a:t>
            </a:r>
          </a:p>
        </p:txBody>
      </p:sp>
      <p:sp>
        <p:nvSpPr>
          <p:cNvPr id="3" name="Platshållare för text 2">
            <a:extLst>
              <a:ext uri="{FF2B5EF4-FFF2-40B4-BE49-F238E27FC236}">
                <a16:creationId xmlns:a16="http://schemas.microsoft.com/office/drawing/2014/main" id="{95E21477-84CE-3F76-262A-6981F7E85573}"/>
              </a:ext>
            </a:extLst>
          </p:cNvPr>
          <p:cNvSpPr txBox="1">
            <a:spLocks/>
          </p:cNvSpPr>
          <p:nvPr/>
        </p:nvSpPr>
        <p:spPr>
          <a:xfrm>
            <a:off x="839788" y="1982669"/>
            <a:ext cx="10512425" cy="355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100" b="1" dirty="0"/>
              <a:t>Skillnaderna är tydliga mellan stadsdelsområdenas resultat i framförallt två delindex</a:t>
            </a:r>
            <a:r>
              <a:rPr lang="sv-SE" sz="1100" dirty="0"/>
              <a:t> </a:t>
            </a:r>
          </a:p>
          <a:p>
            <a:pPr marL="0" indent="0">
              <a:buNone/>
            </a:pPr>
            <a:r>
              <a:rPr lang="sv-SE" sz="1100" dirty="0"/>
              <a:t>När stadsdelsområdenas delindex jämförs är skillnaderna relativt stora, framförallt för </a:t>
            </a:r>
            <a:r>
              <a:rPr lang="sv-SE" sz="1100" i="1" dirty="0"/>
              <a:t>delindex 2 – Biståndshandläggning</a:t>
            </a:r>
            <a:r>
              <a:rPr lang="sv-SE" sz="1100" dirty="0"/>
              <a:t> och </a:t>
            </a:r>
            <a:r>
              <a:rPr lang="sv-SE" sz="1100" i="1" dirty="0"/>
              <a:t>delindex 4 – Stöd och utveckling</a:t>
            </a:r>
            <a:r>
              <a:rPr lang="sv-SE" sz="1100" dirty="0"/>
              <a:t>. Skillnaderna har minskat något jämfört med 2024. Exempel på frågor där det framkommer relativt stora skillnader mellan stadsdelsområdena är följande.</a:t>
            </a:r>
          </a:p>
          <a:p>
            <a:pPr marL="0" indent="0">
              <a:buNone/>
            </a:pPr>
            <a:endParaRPr lang="sv-SE" sz="1100" dirty="0"/>
          </a:p>
          <a:p>
            <a:pPr marL="0" indent="0">
              <a:buNone/>
            </a:pPr>
            <a:r>
              <a:rPr lang="sv-SE" sz="1100" b="1" dirty="0"/>
              <a:t>Biståndshandläggning – skillnader mellan stadsdelsområdena</a:t>
            </a:r>
          </a:p>
          <a:p>
            <a:r>
              <a:rPr lang="sv-SE" sz="1100" dirty="0"/>
              <a:t>De äldres upplevelse av att biståndsbeslutet är anpassat efter deras behov:</a:t>
            </a:r>
          </a:p>
          <a:p>
            <a:pPr lvl="1"/>
            <a:r>
              <a:rPr lang="sv-SE" sz="1100" dirty="0"/>
              <a:t>Hägersten-Älvsjö: 74 procent</a:t>
            </a:r>
          </a:p>
          <a:p>
            <a:pPr lvl="1"/>
            <a:r>
              <a:rPr lang="sv-SE" sz="1100" dirty="0"/>
              <a:t>Järva: 55 procent</a:t>
            </a:r>
          </a:p>
          <a:p>
            <a:r>
              <a:rPr lang="sv-SE" sz="1100" dirty="0"/>
              <a:t>De äldres upplevelse av att personalen har tillräckligt med tid för att kunna utföra sitt arbete:</a:t>
            </a:r>
          </a:p>
          <a:p>
            <a:pPr lvl="1"/>
            <a:r>
              <a:rPr lang="sv-SE" sz="1100" dirty="0"/>
              <a:t>Kungsholmen: 86 procent</a:t>
            </a:r>
          </a:p>
          <a:p>
            <a:pPr lvl="1"/>
            <a:r>
              <a:rPr lang="sv-SE" sz="1100" dirty="0"/>
              <a:t>Järva: 68 procent</a:t>
            </a:r>
          </a:p>
          <a:p>
            <a:pPr marL="0" indent="0">
              <a:buNone/>
            </a:pPr>
            <a:endParaRPr lang="sv-SE" sz="1100" dirty="0"/>
          </a:p>
          <a:p>
            <a:pPr marL="0" indent="0">
              <a:buNone/>
            </a:pPr>
            <a:r>
              <a:rPr lang="sv-SE" sz="1100" b="1" dirty="0"/>
              <a:t>Stöd &amp; Utveckling – skillnader mellan stadsdelsområdena</a:t>
            </a:r>
          </a:p>
          <a:p>
            <a:r>
              <a:rPr lang="sv-SE" sz="1100" dirty="0"/>
              <a:t>Andel hemtjänstenheter som har rutiner för samarbete med anhöriga (från 0% till 100%).  </a:t>
            </a:r>
          </a:p>
          <a:p>
            <a:r>
              <a:rPr lang="sv-SE" sz="1100" dirty="0"/>
              <a:t>Andel hemtjänstenheter som har rutiner för säker vård och omsorg (från 56% till 92%)</a:t>
            </a:r>
          </a:p>
          <a:p>
            <a:pPr marL="0" indent="0">
              <a:buNone/>
            </a:pPr>
            <a:endParaRPr lang="sv-SE" sz="1100" dirty="0"/>
          </a:p>
        </p:txBody>
      </p:sp>
    </p:spTree>
    <p:extLst>
      <p:ext uri="{BB962C8B-B14F-4D97-AF65-F5344CB8AC3E}">
        <p14:creationId xmlns:p14="http://schemas.microsoft.com/office/powerpoint/2010/main" val="370555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1743B-47B8-FCDD-A4BE-90B24A485E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5DDD2BC-F907-0EA1-F6D5-BD8F28598927}"/>
              </a:ext>
            </a:extLst>
          </p:cNvPr>
          <p:cNvSpPr>
            <a:spLocks noGrp="1"/>
          </p:cNvSpPr>
          <p:nvPr>
            <p:ph type="title"/>
          </p:nvPr>
        </p:nvSpPr>
        <p:spPr>
          <a:xfrm>
            <a:off x="838199" y="549274"/>
            <a:ext cx="11353801" cy="5580063"/>
          </a:xfrm>
        </p:spPr>
        <p:txBody>
          <a:bodyPr/>
          <a:lstStyle/>
          <a:p>
            <a:r>
              <a:rPr lang="sv-SE" sz="5400" dirty="0"/>
              <a:t>Bilagor:</a:t>
            </a:r>
            <a:br>
              <a:rPr lang="sv-SE" sz="5400" dirty="0"/>
            </a:br>
            <a:br>
              <a:rPr lang="sv-SE" sz="5400" dirty="0"/>
            </a:br>
            <a:r>
              <a:rPr lang="sv-SE" sz="2800" dirty="0"/>
              <a:t>- Data saknas</a:t>
            </a:r>
            <a:br>
              <a:rPr lang="sv-SE" sz="2800" dirty="0"/>
            </a:br>
            <a:r>
              <a:rPr lang="sv-SE" sz="2800" dirty="0"/>
              <a:t>- Hemtjänstindex 2024</a:t>
            </a:r>
            <a:br>
              <a:rPr lang="sv-SE" sz="2800" dirty="0"/>
            </a:br>
            <a:r>
              <a:rPr lang="sv-SE" sz="2800" dirty="0"/>
              <a:t>- Hemtjänstindex 2023</a:t>
            </a:r>
            <a:br>
              <a:rPr lang="sv-SE" sz="2800" dirty="0"/>
            </a:br>
            <a:r>
              <a:rPr lang="sv-SE" sz="2800" dirty="0"/>
              <a:t>- Bakgrund</a:t>
            </a:r>
            <a:br>
              <a:rPr lang="sv-SE" sz="2800" dirty="0"/>
            </a:br>
            <a:endParaRPr lang="sv-SE" sz="4000" dirty="0"/>
          </a:p>
        </p:txBody>
      </p:sp>
    </p:spTree>
    <p:extLst>
      <p:ext uri="{BB962C8B-B14F-4D97-AF65-F5344CB8AC3E}">
        <p14:creationId xmlns:p14="http://schemas.microsoft.com/office/powerpoint/2010/main" val="379510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085A8D95-1B73-CB97-8B74-8F0F4871B131}"/>
              </a:ext>
            </a:extLst>
          </p:cNvPr>
          <p:cNvGraphicFramePr>
            <a:graphicFrameLocks noGrp="1"/>
          </p:cNvGraphicFramePr>
          <p:nvPr>
            <p:extLst>
              <p:ext uri="{D42A27DB-BD31-4B8C-83A1-F6EECF244321}">
                <p14:modId xmlns:p14="http://schemas.microsoft.com/office/powerpoint/2010/main" val="1397972256"/>
              </p:ext>
            </p:extLst>
          </p:nvPr>
        </p:nvGraphicFramePr>
        <p:xfrm>
          <a:off x="942109" y="1707197"/>
          <a:ext cx="8992214" cy="2927350"/>
        </p:xfrm>
        <a:graphic>
          <a:graphicData uri="http://schemas.openxmlformats.org/drawingml/2006/table">
            <a:tbl>
              <a:tblPr>
                <a:tableStyleId>{5C22544A-7EE6-4342-B048-85BDC9FD1C3A}</a:tableStyleId>
              </a:tblPr>
              <a:tblGrid>
                <a:gridCol w="1776867">
                  <a:extLst>
                    <a:ext uri="{9D8B030D-6E8A-4147-A177-3AD203B41FA5}">
                      <a16:colId xmlns:a16="http://schemas.microsoft.com/office/drawing/2014/main" val="1948519691"/>
                    </a:ext>
                  </a:extLst>
                </a:gridCol>
                <a:gridCol w="939201">
                  <a:extLst>
                    <a:ext uri="{9D8B030D-6E8A-4147-A177-3AD203B41FA5}">
                      <a16:colId xmlns:a16="http://schemas.microsoft.com/office/drawing/2014/main" val="2012953452"/>
                    </a:ext>
                  </a:extLst>
                </a:gridCol>
                <a:gridCol w="1285055">
                  <a:extLst>
                    <a:ext uri="{9D8B030D-6E8A-4147-A177-3AD203B41FA5}">
                      <a16:colId xmlns:a16="http://schemas.microsoft.com/office/drawing/2014/main" val="1849982826"/>
                    </a:ext>
                  </a:extLst>
                </a:gridCol>
                <a:gridCol w="1294574">
                  <a:extLst>
                    <a:ext uri="{9D8B030D-6E8A-4147-A177-3AD203B41FA5}">
                      <a16:colId xmlns:a16="http://schemas.microsoft.com/office/drawing/2014/main" val="494095125"/>
                    </a:ext>
                  </a:extLst>
                </a:gridCol>
                <a:gridCol w="1056601">
                  <a:extLst>
                    <a:ext uri="{9D8B030D-6E8A-4147-A177-3AD203B41FA5}">
                      <a16:colId xmlns:a16="http://schemas.microsoft.com/office/drawing/2014/main" val="1239668906"/>
                    </a:ext>
                  </a:extLst>
                </a:gridCol>
                <a:gridCol w="1078812">
                  <a:extLst>
                    <a:ext uri="{9D8B030D-6E8A-4147-A177-3AD203B41FA5}">
                      <a16:colId xmlns:a16="http://schemas.microsoft.com/office/drawing/2014/main" val="217853068"/>
                    </a:ext>
                  </a:extLst>
                </a:gridCol>
                <a:gridCol w="799590">
                  <a:extLst>
                    <a:ext uri="{9D8B030D-6E8A-4147-A177-3AD203B41FA5}">
                      <a16:colId xmlns:a16="http://schemas.microsoft.com/office/drawing/2014/main" val="4278490496"/>
                    </a:ext>
                  </a:extLst>
                </a:gridCol>
                <a:gridCol w="761514">
                  <a:extLst>
                    <a:ext uri="{9D8B030D-6E8A-4147-A177-3AD203B41FA5}">
                      <a16:colId xmlns:a16="http://schemas.microsoft.com/office/drawing/2014/main" val="694901468"/>
                    </a:ext>
                  </a:extLst>
                </a:gridCol>
              </a:tblGrid>
              <a:tr h="700405">
                <a:tc>
                  <a:txBody>
                    <a:bodyPr/>
                    <a:lstStyle/>
                    <a:p>
                      <a:pPr algn="l" fontAlgn="t"/>
                      <a:r>
                        <a:rPr lang="sv-SE" sz="1000" u="none" strike="noStrike" dirty="0">
                          <a:effectLst/>
                        </a:rPr>
                        <a:t>Kommun/stadsdel</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Kontroll av kommunens webbplats</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Socialstyrelsens nationella brukarundersökning</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Socialstyrelsens enhetsundersökning</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Socialstyrelsens kommunenkät äldreomsorg</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Socialstyrelsens kommunenkät e-hälsa</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KOLADA (personal-kontinuitet)</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tc>
                  <a:txBody>
                    <a:bodyPr/>
                    <a:lstStyle/>
                    <a:p>
                      <a:pPr algn="l" fontAlgn="t"/>
                      <a:r>
                        <a:rPr lang="sv-SE" sz="1000" u="none" strike="noStrike" dirty="0">
                          <a:effectLst/>
                        </a:rPr>
                        <a:t>Enstaka nyckeltal saknas</a:t>
                      </a:r>
                      <a:endParaRPr lang="sv-SE" sz="1000" b="1" i="0" u="none" strike="noStrike" dirty="0">
                        <a:solidFill>
                          <a:srgbClr val="000000"/>
                        </a:solidFill>
                        <a:effectLst/>
                        <a:latin typeface="Calibri Light" panose="020F0302020204030204" pitchFamily="34" charset="0"/>
                      </a:endParaRPr>
                    </a:p>
                  </a:txBody>
                  <a:tcPr marL="0" marR="0" marT="0" marB="0">
                    <a:solidFill>
                      <a:schemeClr val="accent2"/>
                    </a:solidFill>
                  </a:tcPr>
                </a:tc>
                <a:extLst>
                  <a:ext uri="{0D108BD9-81ED-4DB2-BD59-A6C34878D82A}">
                    <a16:rowId xmlns:a16="http://schemas.microsoft.com/office/drawing/2014/main" val="2949486206"/>
                  </a:ext>
                </a:extLst>
              </a:tr>
              <a:tr h="200025">
                <a:tc>
                  <a:txBody>
                    <a:bodyPr/>
                    <a:lstStyle/>
                    <a:p>
                      <a:pPr algn="l" fontAlgn="b"/>
                      <a:r>
                        <a:rPr lang="sv-SE" sz="700" u="none" strike="noStrike" dirty="0">
                          <a:effectLst/>
                        </a:rPr>
                        <a:t>Stockholm, Järva</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7498626"/>
                  </a:ext>
                </a:extLst>
              </a:tr>
              <a:tr h="200025">
                <a:tc>
                  <a:txBody>
                    <a:bodyPr/>
                    <a:lstStyle/>
                    <a:p>
                      <a:pPr algn="l" fontAlgn="b"/>
                      <a:r>
                        <a:rPr lang="sv-SE" sz="700" u="none" strike="noStrike" dirty="0">
                          <a:effectLst/>
                        </a:rPr>
                        <a:t>Stockholm, Hässelby-Vällingby</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1066674"/>
                  </a:ext>
                </a:extLst>
              </a:tr>
              <a:tr h="200025">
                <a:tc>
                  <a:txBody>
                    <a:bodyPr/>
                    <a:lstStyle/>
                    <a:p>
                      <a:pPr algn="l" fontAlgn="b"/>
                      <a:r>
                        <a:rPr lang="sv-SE" sz="700" u="none" strike="noStrike" dirty="0">
                          <a:effectLst/>
                        </a:rPr>
                        <a:t>Stockholm, Bromma</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sv-SE" sz="1400" b="1" i="0" u="none" strike="noStrike" dirty="0">
                          <a:solidFill>
                            <a:srgbClr val="000000"/>
                          </a:solidFill>
                          <a:effectLst/>
                          <a:latin typeface="Calibri Light" panose="020F0302020204030204" pitchFamily="34" charset="0"/>
                        </a:rPr>
                        <a:t>x</a:t>
                      </a:r>
                      <a:endParaRPr lang="sv-SE" sz="1000" b="1"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507360"/>
                  </a:ext>
                </a:extLst>
              </a:tr>
              <a:tr h="200025">
                <a:tc>
                  <a:txBody>
                    <a:bodyPr/>
                    <a:lstStyle/>
                    <a:p>
                      <a:pPr algn="l" fontAlgn="b"/>
                      <a:r>
                        <a:rPr lang="sv-SE" sz="700" u="none" strike="noStrike" dirty="0">
                          <a:effectLst/>
                        </a:rPr>
                        <a:t>Stockholm, Kungsholmen</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endParaRPr lang="sv-SE" sz="7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586132470"/>
                  </a:ext>
                </a:extLst>
              </a:tr>
              <a:tr h="200025">
                <a:tc>
                  <a:txBody>
                    <a:bodyPr/>
                    <a:lstStyle/>
                    <a:p>
                      <a:pPr algn="l" fontAlgn="b"/>
                      <a:r>
                        <a:rPr lang="sv-SE" sz="700" u="none" strike="noStrike" dirty="0">
                          <a:effectLst/>
                        </a:rPr>
                        <a:t>Stockholm, Norra innerstaden</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98576027"/>
                  </a:ext>
                </a:extLst>
              </a:tr>
              <a:tr h="200025">
                <a:tc>
                  <a:txBody>
                    <a:bodyPr/>
                    <a:lstStyle/>
                    <a:p>
                      <a:pPr algn="l" fontAlgn="b"/>
                      <a:r>
                        <a:rPr lang="sv-SE" sz="700" u="none" strike="noStrike" dirty="0">
                          <a:effectLst/>
                        </a:rPr>
                        <a:t>Stockholm, Södermalm</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4689527"/>
                  </a:ext>
                </a:extLst>
              </a:tr>
              <a:tr h="200025">
                <a:tc>
                  <a:txBody>
                    <a:bodyPr/>
                    <a:lstStyle/>
                    <a:p>
                      <a:pPr algn="l" fontAlgn="b"/>
                      <a:r>
                        <a:rPr lang="sv-SE" sz="700" u="none" strike="noStrike" dirty="0">
                          <a:effectLst/>
                        </a:rPr>
                        <a:t>Stockholm, Enskede-Årsta-</a:t>
                      </a:r>
                      <a:r>
                        <a:rPr lang="sv-SE" sz="700" u="none" strike="noStrike" dirty="0" err="1">
                          <a:effectLst/>
                        </a:rPr>
                        <a:t>Vantör</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1909736"/>
                  </a:ext>
                </a:extLst>
              </a:tr>
              <a:tr h="200025">
                <a:tc>
                  <a:txBody>
                    <a:bodyPr/>
                    <a:lstStyle/>
                    <a:p>
                      <a:pPr algn="l" fontAlgn="b"/>
                      <a:r>
                        <a:rPr lang="sv-SE" sz="700" u="none" strike="noStrike" dirty="0">
                          <a:effectLst/>
                        </a:rPr>
                        <a:t>Stockholm, Skarpnäck</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3948399"/>
                  </a:ext>
                </a:extLst>
              </a:tr>
              <a:tr h="200025">
                <a:tc>
                  <a:txBody>
                    <a:bodyPr/>
                    <a:lstStyle/>
                    <a:p>
                      <a:pPr algn="l" fontAlgn="b"/>
                      <a:r>
                        <a:rPr lang="sv-SE" sz="700" u="none" strike="noStrike" dirty="0">
                          <a:effectLst/>
                        </a:rPr>
                        <a:t>Stockholm, Farsta</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marL="0" algn="ctr" defTabSz="914400" rtl="0" eaLnBrk="1" fontAlgn="b" latinLnBrk="0" hangingPunct="1"/>
                      <a:endParaRPr lang="sv-SE" sz="700" u="none" strike="noStrike" kern="1200">
                        <a:solidFill>
                          <a:schemeClr val="dk1"/>
                        </a:solidFill>
                        <a:effectLst/>
                        <a:latin typeface="+mn-lt"/>
                        <a:ea typeface="+mn-ea"/>
                        <a:cs typeface="+mn-cs"/>
                      </a:endParaRPr>
                    </a:p>
                  </a:txBody>
                  <a:tcPr marL="0" marR="0" marT="0" marB="0" anchor="b"/>
                </a:tc>
                <a:tc>
                  <a:txBody>
                    <a:bodyPr/>
                    <a:lstStyle/>
                    <a:p>
                      <a:pPr marL="0" algn="ctr" defTabSz="914400" rtl="0" eaLnBrk="1" fontAlgn="b" latinLnBrk="0" hangingPunct="1"/>
                      <a:r>
                        <a:rPr lang="sv-SE" sz="1400" b="1" i="0" u="none" strike="noStrike" kern="1200" dirty="0">
                          <a:solidFill>
                            <a:srgbClr val="000000"/>
                          </a:solidFill>
                          <a:effectLst/>
                          <a:latin typeface="Calibri Light" panose="020F0302020204030204" pitchFamily="34" charset="0"/>
                          <a:ea typeface="+mn-ea"/>
                          <a:cs typeface="+mn-cs"/>
                        </a:rPr>
                        <a:t>x</a:t>
                      </a: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8326704"/>
                  </a:ext>
                </a:extLst>
              </a:tr>
              <a:tr h="200025">
                <a:tc>
                  <a:txBody>
                    <a:bodyPr/>
                    <a:lstStyle/>
                    <a:p>
                      <a:pPr algn="l" fontAlgn="b"/>
                      <a:r>
                        <a:rPr lang="sv-SE" sz="700" u="none" strike="noStrike" dirty="0">
                          <a:effectLst/>
                        </a:rPr>
                        <a:t>Stockholm, Hägersten-Älvsjö</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marL="0" algn="ctr" defTabSz="914400" rtl="0" eaLnBrk="1" fontAlgn="b" latinLnBrk="0" hangingPunct="1"/>
                      <a:endParaRPr lang="sv-SE" sz="7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855955174"/>
                  </a:ext>
                </a:extLst>
              </a:tr>
              <a:tr h="200025">
                <a:tc>
                  <a:txBody>
                    <a:bodyPr/>
                    <a:lstStyle/>
                    <a:p>
                      <a:pPr algn="l" fontAlgn="b"/>
                      <a:r>
                        <a:rPr lang="sv-SE" sz="700" u="none" strike="noStrike" dirty="0">
                          <a:effectLst/>
                        </a:rPr>
                        <a:t>Stockholm, Skärholmen</a:t>
                      </a:r>
                      <a:endParaRPr lang="sv-SE" sz="7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endParaRPr lang="sv-SE" sz="10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a:solidFill>
                          <a:srgbClr val="000000"/>
                        </a:solidFill>
                        <a:effectLst/>
                        <a:latin typeface="Calibri Light" panose="020F0302020204030204" pitchFamily="34" charset="0"/>
                      </a:endParaRPr>
                    </a:p>
                  </a:txBody>
                  <a:tcPr marL="0" marR="0" marT="0"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9377521"/>
                  </a:ext>
                </a:extLst>
              </a:tr>
            </a:tbl>
          </a:graphicData>
        </a:graphic>
      </p:graphicFrame>
      <p:sp>
        <p:nvSpPr>
          <p:cNvPr id="3" name="Rubrik 1">
            <a:extLst>
              <a:ext uri="{FF2B5EF4-FFF2-40B4-BE49-F238E27FC236}">
                <a16:creationId xmlns:a16="http://schemas.microsoft.com/office/drawing/2014/main" id="{A5EF6D59-AED7-57CA-7A62-D356A2E73FB5}"/>
              </a:ext>
            </a:extLst>
          </p:cNvPr>
          <p:cNvSpPr txBox="1">
            <a:spLocks/>
          </p:cNvSpPr>
          <p:nvPr/>
        </p:nvSpPr>
        <p:spPr>
          <a:xfrm>
            <a:off x="838200" y="549275"/>
            <a:ext cx="10515600" cy="757011"/>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sv-SE" sz="3600" dirty="0"/>
              <a:t>Data saknas 2025 </a:t>
            </a:r>
          </a:p>
        </p:txBody>
      </p:sp>
      <p:sp>
        <p:nvSpPr>
          <p:cNvPr id="4" name="Platshållare för text 2">
            <a:extLst>
              <a:ext uri="{FF2B5EF4-FFF2-40B4-BE49-F238E27FC236}">
                <a16:creationId xmlns:a16="http://schemas.microsoft.com/office/drawing/2014/main" id="{E5D5B51B-D14E-0699-1290-364A86A0B7A0}"/>
              </a:ext>
            </a:extLst>
          </p:cNvPr>
          <p:cNvSpPr txBox="1">
            <a:spLocks/>
          </p:cNvSpPr>
          <p:nvPr/>
        </p:nvSpPr>
        <p:spPr>
          <a:xfrm>
            <a:off x="829322" y="4940052"/>
            <a:ext cx="8992214" cy="645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00" dirty="0"/>
              <a:t>Under 2025 saknar Farsta data i Socialstyrelsens enhetsundersökning och Bromma saknar data i Socialstyrelsens kommunenkät äldreomsorg. Även under 2024 saknade Farsta data i Socialstyrelsens enhetsundersökning. När data saknas i någon av Socialstyrelsens undersökningar påverkas stadsdelens index negativt.  </a:t>
            </a:r>
          </a:p>
          <a:p>
            <a:pPr marL="0" indent="0">
              <a:buNone/>
            </a:pPr>
            <a:r>
              <a:rPr lang="sv-SE" sz="1000" dirty="0"/>
              <a:t> </a:t>
            </a:r>
          </a:p>
          <a:p>
            <a:pPr marL="0" indent="0">
              <a:buNone/>
            </a:pPr>
            <a:r>
              <a:rPr lang="sv-SE" sz="1000" dirty="0"/>
              <a:t>  </a:t>
            </a:r>
          </a:p>
        </p:txBody>
      </p:sp>
    </p:spTree>
    <p:extLst>
      <p:ext uri="{BB962C8B-B14F-4D97-AF65-F5344CB8AC3E}">
        <p14:creationId xmlns:p14="http://schemas.microsoft.com/office/powerpoint/2010/main" val="233899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2F6E6-CDAA-00A6-A0C5-9A0F60EA0F57}"/>
              </a:ext>
            </a:extLst>
          </p:cNvPr>
          <p:cNvSpPr>
            <a:spLocks noGrp="1"/>
          </p:cNvSpPr>
          <p:nvPr>
            <p:ph type="title"/>
          </p:nvPr>
        </p:nvSpPr>
        <p:spPr>
          <a:xfrm>
            <a:off x="838200" y="519982"/>
            <a:ext cx="10515600" cy="757011"/>
          </a:xfrm>
        </p:spPr>
        <p:txBody>
          <a:bodyPr/>
          <a:lstStyle/>
          <a:p>
            <a:r>
              <a:rPr lang="sv-SE" sz="4000" dirty="0"/>
              <a:t>Hemtjänstindex 2024 </a:t>
            </a:r>
            <a:br>
              <a:rPr lang="sv-SE" sz="4400" dirty="0"/>
            </a:br>
            <a:r>
              <a:rPr lang="sv-SE" sz="2000" dirty="0"/>
              <a:t>STOCKHOLMS STADSDELSOMRÅDEN</a:t>
            </a:r>
            <a:endParaRPr lang="sv-SE" sz="3200" dirty="0"/>
          </a:p>
        </p:txBody>
      </p:sp>
      <p:graphicFrame>
        <p:nvGraphicFramePr>
          <p:cNvPr id="6" name="Tabell 6">
            <a:extLst>
              <a:ext uri="{FF2B5EF4-FFF2-40B4-BE49-F238E27FC236}">
                <a16:creationId xmlns:a16="http://schemas.microsoft.com/office/drawing/2014/main" id="{EDAB2D9E-E34D-964B-361D-45799B3A5139}"/>
              </a:ext>
            </a:extLst>
          </p:cNvPr>
          <p:cNvGraphicFramePr>
            <a:graphicFrameLocks noGrp="1"/>
          </p:cNvGraphicFramePr>
          <p:nvPr>
            <p:extLst>
              <p:ext uri="{D42A27DB-BD31-4B8C-83A1-F6EECF244321}">
                <p14:modId xmlns:p14="http://schemas.microsoft.com/office/powerpoint/2010/main" val="1712072964"/>
              </p:ext>
            </p:extLst>
          </p:nvPr>
        </p:nvGraphicFramePr>
        <p:xfrm>
          <a:off x="838199" y="1721922"/>
          <a:ext cx="10316184" cy="4012966"/>
        </p:xfrm>
        <a:graphic>
          <a:graphicData uri="http://schemas.openxmlformats.org/drawingml/2006/table">
            <a:tbl>
              <a:tblPr firstRow="1" bandRow="1">
                <a:tableStyleId>{5C22544A-7EE6-4342-B048-85BDC9FD1C3A}</a:tableStyleId>
              </a:tblPr>
              <a:tblGrid>
                <a:gridCol w="1117017">
                  <a:extLst>
                    <a:ext uri="{9D8B030D-6E8A-4147-A177-3AD203B41FA5}">
                      <a16:colId xmlns:a16="http://schemas.microsoft.com/office/drawing/2014/main" val="3681295186"/>
                    </a:ext>
                  </a:extLst>
                </a:gridCol>
                <a:gridCol w="1112239">
                  <a:extLst>
                    <a:ext uri="{9D8B030D-6E8A-4147-A177-3AD203B41FA5}">
                      <a16:colId xmlns:a16="http://schemas.microsoft.com/office/drawing/2014/main" val="3216714798"/>
                    </a:ext>
                  </a:extLst>
                </a:gridCol>
                <a:gridCol w="1919592">
                  <a:extLst>
                    <a:ext uri="{9D8B030D-6E8A-4147-A177-3AD203B41FA5}">
                      <a16:colId xmlns:a16="http://schemas.microsoft.com/office/drawing/2014/main" val="3239876201"/>
                    </a:ext>
                  </a:extLst>
                </a:gridCol>
                <a:gridCol w="1705583">
                  <a:extLst>
                    <a:ext uri="{9D8B030D-6E8A-4147-A177-3AD203B41FA5}">
                      <a16:colId xmlns:a16="http://schemas.microsoft.com/office/drawing/2014/main" val="368174891"/>
                    </a:ext>
                  </a:extLst>
                </a:gridCol>
                <a:gridCol w="1505046">
                  <a:extLst>
                    <a:ext uri="{9D8B030D-6E8A-4147-A177-3AD203B41FA5}">
                      <a16:colId xmlns:a16="http://schemas.microsoft.com/office/drawing/2014/main" val="399277790"/>
                    </a:ext>
                  </a:extLst>
                </a:gridCol>
                <a:gridCol w="1088996">
                  <a:extLst>
                    <a:ext uri="{9D8B030D-6E8A-4147-A177-3AD203B41FA5}">
                      <a16:colId xmlns:a16="http://schemas.microsoft.com/office/drawing/2014/main" val="3148958204"/>
                    </a:ext>
                  </a:extLst>
                </a:gridCol>
                <a:gridCol w="1867711">
                  <a:extLst>
                    <a:ext uri="{9D8B030D-6E8A-4147-A177-3AD203B41FA5}">
                      <a16:colId xmlns:a16="http://schemas.microsoft.com/office/drawing/2014/main" val="3865903384"/>
                    </a:ext>
                  </a:extLst>
                </a:gridCol>
              </a:tblGrid>
              <a:tr h="30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Placering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Placering 2023</a:t>
                      </a:r>
                    </a:p>
                    <a:p>
                      <a:endParaRPr lang="sv-SE" sz="1800" dirty="0"/>
                    </a:p>
                  </a:txBody>
                  <a:tcPr/>
                </a:tc>
                <a:tc>
                  <a:txBody>
                    <a:bodyPr/>
                    <a:lstStyle/>
                    <a:p>
                      <a:r>
                        <a:rPr lang="sv-SE" sz="1800" dirty="0"/>
                        <a:t>Stadsdelsområde</a:t>
                      </a:r>
                    </a:p>
                  </a:txBody>
                  <a:tcPr/>
                </a:tc>
                <a:tc>
                  <a:txBody>
                    <a:bodyPr/>
                    <a:lstStyle/>
                    <a:p>
                      <a:r>
                        <a:rPr lang="sv-SE" sz="1800" dirty="0"/>
                        <a:t>Hemtjänstindex</a:t>
                      </a:r>
                    </a:p>
                  </a:txBody>
                  <a:tcPr/>
                </a:tc>
                <a:tc>
                  <a:txBody>
                    <a:bodyPr/>
                    <a:lstStyle/>
                    <a:p>
                      <a:r>
                        <a:rPr lang="sv-SE" sz="1800" dirty="0"/>
                        <a:t>Index förändring</a:t>
                      </a:r>
                    </a:p>
                  </a:txBody>
                  <a:tcPr/>
                </a:tc>
                <a:tc>
                  <a:txBody>
                    <a:bodyPr/>
                    <a:lstStyle/>
                    <a:p>
                      <a:r>
                        <a:rPr lang="sv-SE" sz="1800" dirty="0"/>
                        <a:t>Placering i riket</a:t>
                      </a:r>
                    </a:p>
                  </a:txBody>
                  <a:tcPr/>
                </a:tc>
                <a:tc>
                  <a:txBody>
                    <a:bodyPr/>
                    <a:lstStyle/>
                    <a:p>
                      <a:r>
                        <a:rPr lang="sv-SE" sz="1800" dirty="0"/>
                        <a:t>Kommentar</a:t>
                      </a:r>
                    </a:p>
                  </a:txBody>
                  <a:tcPr/>
                </a:tc>
                <a:extLst>
                  <a:ext uri="{0D108BD9-81ED-4DB2-BD59-A6C34878D82A}">
                    <a16:rowId xmlns:a16="http://schemas.microsoft.com/office/drawing/2014/main" val="1345215567"/>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1</a:t>
                      </a:r>
                    </a:p>
                  </a:txBody>
                  <a:tcPr marL="9525" marR="9525" marT="9525" marB="0" anchor="b">
                    <a:solidFill>
                      <a:schemeClr val="accent6"/>
                    </a:solidFill>
                  </a:tcPr>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5</a:t>
                      </a:r>
                    </a:p>
                  </a:txBody>
                  <a:tcPr marL="0" marR="0" marT="0" marB="0" anchor="b">
                    <a:solidFill>
                      <a:schemeClr val="accent6"/>
                    </a:solidFill>
                  </a:tcPr>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Enskede-Årsta-</a:t>
                      </a:r>
                      <a:r>
                        <a:rPr lang="sv-SE" sz="1400" b="0" i="0" u="none" strike="noStrike" kern="1200" dirty="0" err="1">
                          <a:solidFill>
                            <a:srgbClr val="000000"/>
                          </a:solidFill>
                          <a:effectLst/>
                          <a:latin typeface="Franklin Gothic Book" panose="020B0503020102020204" pitchFamily="34" charset="0"/>
                          <a:ea typeface="+mn-ea"/>
                          <a:cs typeface="+mn-cs"/>
                        </a:rPr>
                        <a:t>Vantör</a:t>
                      </a:r>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solidFill>
                      <a:schemeClr val="accent6"/>
                    </a:solidFill>
                  </a:tcPr>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72,7</a:t>
                      </a:r>
                    </a:p>
                  </a:txBody>
                  <a:tcPr marL="0" marR="0" marT="0" marB="0" anchor="b">
                    <a:solidFill>
                      <a:schemeClr val="accent6"/>
                    </a:solidFill>
                  </a:tcPr>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-1,1</a:t>
                      </a:r>
                    </a:p>
                  </a:txBody>
                  <a:tcPr marL="0" marR="0" marT="0" marB="0" anchor="b">
                    <a:solidFill>
                      <a:schemeClr val="accent6"/>
                    </a:solidFill>
                  </a:tcPr>
                </a:tc>
                <a:tc>
                  <a:txBody>
                    <a:bodyPr/>
                    <a:lstStyle/>
                    <a:p>
                      <a:pPr algn="ctr" fontAlgn="b"/>
                      <a:r>
                        <a:rPr lang="sv-SE" sz="1400" b="0" i="0" u="none" strike="noStrike" dirty="0">
                          <a:solidFill>
                            <a:srgbClr val="000000"/>
                          </a:solidFill>
                          <a:effectLst/>
                          <a:latin typeface="Franklin Gothic Book" panose="020B0503020102020204" pitchFamily="34" charset="0"/>
                        </a:rPr>
                        <a:t>40</a:t>
                      </a:r>
                    </a:p>
                  </a:txBody>
                  <a:tcPr marL="9525" marR="9525" marT="9525" marB="0" anchor="b">
                    <a:solidFill>
                      <a:schemeClr val="accent6"/>
                    </a:solidFill>
                  </a:tcPr>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solidFill>
                      <a:schemeClr val="accent6"/>
                    </a:solidFill>
                  </a:tcPr>
                </a:tc>
                <a:extLst>
                  <a:ext uri="{0D108BD9-81ED-4DB2-BD59-A6C34878D82A}">
                    <a16:rowId xmlns:a16="http://schemas.microsoft.com/office/drawing/2014/main" val="2752301835"/>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2</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2</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Södermalm</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71,5</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-2,9</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56</a:t>
                      </a:r>
                    </a:p>
                  </a:txBody>
                  <a:tcPr marL="9525" marR="9525" marT="9525" marB="0" anchor="b"/>
                </a:tc>
                <a:tc>
                  <a:txBody>
                    <a:bodyPr/>
                    <a:lstStyle/>
                    <a:p>
                      <a:pPr algn="l" fontAlgn="b"/>
                      <a:endParaRPr lang="sv-SE" sz="14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228700151"/>
                  </a:ext>
                </a:extLst>
              </a:tr>
              <a:tr h="287334">
                <a:tc>
                  <a:txBody>
                    <a:bodyPr/>
                    <a:lstStyle/>
                    <a:p>
                      <a:pPr algn="ctr" fontAlgn="b"/>
                      <a:r>
                        <a:rPr lang="sv-SE" sz="1400" b="0" i="0" u="none" strike="noStrike" dirty="0">
                          <a:solidFill>
                            <a:srgbClr val="000000"/>
                          </a:solidFill>
                          <a:effectLst/>
                          <a:latin typeface="Franklin Gothic Book" panose="020B0503020102020204" pitchFamily="34" charset="0"/>
                        </a:rPr>
                        <a:t>3</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Kungsholmen</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71,3</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-3,7</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59</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dirty="0">
                          <a:solidFill>
                            <a:srgbClr val="000000"/>
                          </a:solidFill>
                          <a:effectLst/>
                          <a:latin typeface="Franklin Gothic Book" panose="020B0503020102020204" pitchFamily="34" charset="0"/>
                        </a:rPr>
                        <a:t>Enstaka data saknas</a:t>
                      </a:r>
                    </a:p>
                  </a:txBody>
                  <a:tcPr marL="0" marR="0" marT="0" marB="0" anchor="b"/>
                </a:tc>
                <a:extLst>
                  <a:ext uri="{0D108BD9-81ED-4DB2-BD59-A6C34878D82A}">
                    <a16:rowId xmlns:a16="http://schemas.microsoft.com/office/drawing/2014/main" val="1007799648"/>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4</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12</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Hägersten-Älvsjö</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71,2</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2,3</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61</a:t>
                      </a:r>
                    </a:p>
                  </a:txBody>
                  <a:tcPr marL="9525" marR="9525" marT="9525" marB="0" anchor="b"/>
                </a:tc>
                <a:tc>
                  <a:txBody>
                    <a:bodyPr/>
                    <a:lstStyle/>
                    <a:p>
                      <a:pPr algn="l" fontAlgn="b"/>
                      <a:r>
                        <a:rPr lang="sv-SE" sz="1100" b="0" i="0" u="none" strike="noStrike" kern="1200" dirty="0">
                          <a:solidFill>
                            <a:srgbClr val="000000"/>
                          </a:solidFill>
                          <a:effectLst/>
                          <a:latin typeface="Franklin Gothic Book" panose="020B0503020102020204" pitchFamily="34" charset="0"/>
                          <a:ea typeface="+mn-ea"/>
                          <a:cs typeface="+mn-cs"/>
                        </a:rPr>
                        <a:t>Enstaka data saknas</a:t>
                      </a:r>
                    </a:p>
                  </a:txBody>
                  <a:tcPr marL="0" marR="0" marT="0" marB="0" anchor="b"/>
                </a:tc>
                <a:extLst>
                  <a:ext uri="{0D108BD9-81ED-4DB2-BD59-A6C34878D82A}">
                    <a16:rowId xmlns:a16="http://schemas.microsoft.com/office/drawing/2014/main" val="1815416126"/>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5</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Hässelby-Vällingby</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71,0</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-2,6</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65</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486518373"/>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6</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11</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Bromma</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70,9</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-1,1</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66</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5388449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7</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13</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Skarpnäck</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70,5</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7,4</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74</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04178301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8</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4 och 7</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Norra innerstaden</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69,8</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-3,8*</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88</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169921152"/>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9</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10</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Skärholmen</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68,5</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-4,0</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105</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1025576995"/>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10</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8 och 9</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Järva</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67,9</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-5,1*</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117</a:t>
                      </a:r>
                    </a:p>
                  </a:txBody>
                  <a:tcPr marL="9525" marR="9525" marT="9525" marB="0" anchor="b"/>
                </a:tc>
                <a:tc>
                  <a:txBody>
                    <a:bodyPr/>
                    <a:lstStyle/>
                    <a:p>
                      <a:pPr algn="l" fontAlgn="b"/>
                      <a:endParaRPr lang="sv-SE" sz="1100" b="0" i="0" u="none" strike="noStrike" kern="1200" dirty="0">
                        <a:solidFill>
                          <a:srgbClr val="000000"/>
                        </a:solidFill>
                        <a:effectLst/>
                        <a:latin typeface="Franklin Gothic Book" panose="020B0503020102020204" pitchFamily="34" charset="0"/>
                        <a:ea typeface="+mn-ea"/>
                        <a:cs typeface="+mn-cs"/>
                      </a:endParaRPr>
                    </a:p>
                  </a:txBody>
                  <a:tcPr marL="0" marR="0" marT="0" marB="0" anchor="b"/>
                </a:tc>
                <a:extLst>
                  <a:ext uri="{0D108BD9-81ED-4DB2-BD59-A6C34878D82A}">
                    <a16:rowId xmlns:a16="http://schemas.microsoft.com/office/drawing/2014/main" val="2459865234"/>
                  </a:ext>
                </a:extLst>
              </a:tr>
              <a:tr h="271612">
                <a:tc>
                  <a:txBody>
                    <a:bodyPr/>
                    <a:lstStyle/>
                    <a:p>
                      <a:pPr algn="ctr" fontAlgn="b"/>
                      <a:r>
                        <a:rPr lang="sv-SE" sz="1400" b="0" i="0" u="none" strike="noStrike" dirty="0">
                          <a:solidFill>
                            <a:srgbClr val="000000"/>
                          </a:solidFill>
                          <a:effectLst/>
                          <a:latin typeface="Franklin Gothic Book" panose="020B0503020102020204" pitchFamily="34" charset="0"/>
                        </a:rPr>
                        <a:t>11</a:t>
                      </a:r>
                    </a:p>
                  </a:txBody>
                  <a:tcPr marL="9525" marR="9525" marT="9525"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3</a:t>
                      </a:r>
                    </a:p>
                  </a:txBody>
                  <a:tcPr marL="0" marR="0" marT="0" marB="0" anchor="b"/>
                </a:tc>
                <a:tc>
                  <a:txBody>
                    <a:bodyPr/>
                    <a:lstStyle/>
                    <a:p>
                      <a:pPr marL="0" algn="l"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Farsta</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62,3</a:t>
                      </a:r>
                    </a:p>
                  </a:txBody>
                  <a:tcPr marL="0" marR="0" marT="0" marB="0" anchor="b"/>
                </a:tc>
                <a:tc>
                  <a:txBody>
                    <a:bodyPr/>
                    <a:lstStyle/>
                    <a:p>
                      <a:pPr marL="0" algn="ctr" defTabSz="914400" rtl="0" eaLnBrk="1" fontAlgn="b" latinLnBrk="0" hangingPunct="1"/>
                      <a:r>
                        <a:rPr lang="sv-SE" sz="1400" b="0" i="0" u="none" strike="noStrike" kern="1200" dirty="0">
                          <a:solidFill>
                            <a:srgbClr val="000000"/>
                          </a:solidFill>
                          <a:effectLst/>
                          <a:latin typeface="Franklin Gothic Book" panose="020B0503020102020204" pitchFamily="34" charset="0"/>
                          <a:ea typeface="+mn-ea"/>
                          <a:cs typeface="+mn-cs"/>
                        </a:rPr>
                        <a:t>-11,9</a:t>
                      </a:r>
                    </a:p>
                  </a:txBody>
                  <a:tcPr marL="0" marR="0" marT="0" marB="0" anchor="b"/>
                </a:tc>
                <a:tc>
                  <a:txBody>
                    <a:bodyPr/>
                    <a:lstStyle/>
                    <a:p>
                      <a:pPr algn="ctr" fontAlgn="b"/>
                      <a:r>
                        <a:rPr lang="sv-SE" sz="1400" b="0" i="0" u="none" strike="noStrike" dirty="0">
                          <a:solidFill>
                            <a:srgbClr val="000000"/>
                          </a:solidFill>
                          <a:effectLst/>
                          <a:latin typeface="Franklin Gothic Book" panose="020B0503020102020204" pitchFamily="34" charset="0"/>
                        </a:rPr>
                        <a:t>202</a:t>
                      </a:r>
                    </a:p>
                  </a:txBody>
                  <a:tcPr marL="9525" marR="9525" marT="9525" marB="0" anchor="b"/>
                </a:tc>
                <a:tc>
                  <a:txBody>
                    <a:bodyPr/>
                    <a:lstStyle/>
                    <a:p>
                      <a:pPr algn="l" fontAlgn="b"/>
                      <a:r>
                        <a:rPr lang="sv-SE" sz="1100" b="0" i="0" u="none" strike="noStrike" kern="1200" dirty="0">
                          <a:solidFill>
                            <a:srgbClr val="000000"/>
                          </a:solidFill>
                          <a:effectLst/>
                          <a:latin typeface="Franklin Gothic Book" panose="020B0503020102020204" pitchFamily="34" charset="0"/>
                          <a:ea typeface="+mn-ea"/>
                          <a:cs typeface="+mn-cs"/>
                        </a:rPr>
                        <a:t>Data saknas från enhetsundersökningen</a:t>
                      </a:r>
                    </a:p>
                  </a:txBody>
                  <a:tcPr marL="0" marR="0" marT="0" marB="0" anchor="b"/>
                </a:tc>
                <a:extLst>
                  <a:ext uri="{0D108BD9-81ED-4DB2-BD59-A6C34878D82A}">
                    <a16:rowId xmlns:a16="http://schemas.microsoft.com/office/drawing/2014/main" val="2765608306"/>
                  </a:ext>
                </a:extLst>
              </a:tr>
            </a:tbl>
          </a:graphicData>
        </a:graphic>
      </p:graphicFrame>
      <p:sp>
        <p:nvSpPr>
          <p:cNvPr id="5" name="textruta 4">
            <a:extLst>
              <a:ext uri="{FF2B5EF4-FFF2-40B4-BE49-F238E27FC236}">
                <a16:creationId xmlns:a16="http://schemas.microsoft.com/office/drawing/2014/main" id="{2BD8734E-9A94-4410-17D7-DE84C9F92A6E}"/>
              </a:ext>
            </a:extLst>
          </p:cNvPr>
          <p:cNvSpPr txBox="1"/>
          <p:nvPr/>
        </p:nvSpPr>
        <p:spPr>
          <a:xfrm>
            <a:off x="7747449" y="5834882"/>
            <a:ext cx="3528530" cy="246221"/>
          </a:xfrm>
          <a:prstGeom prst="rect">
            <a:avLst/>
          </a:prstGeom>
          <a:noFill/>
        </p:spPr>
        <p:txBody>
          <a:bodyPr wrap="none" rtlCol="0">
            <a:spAutoFit/>
          </a:bodyPr>
          <a:lstStyle/>
          <a:p>
            <a:r>
              <a:rPr lang="sv-SE" sz="1000" dirty="0"/>
              <a:t>*Jämfört med genomsnitt 2023 av sammanslagna stadsdelar</a:t>
            </a:r>
          </a:p>
        </p:txBody>
      </p:sp>
    </p:spTree>
    <p:extLst>
      <p:ext uri="{BB962C8B-B14F-4D97-AF65-F5344CB8AC3E}">
        <p14:creationId xmlns:p14="http://schemas.microsoft.com/office/powerpoint/2010/main" val="1419382968"/>
      </p:ext>
    </p:extLst>
  </p:cSld>
  <p:clrMapOvr>
    <a:masterClrMapping/>
  </p:clrMapOvr>
</p:sld>
</file>

<file path=ppt/theme/theme1.xml><?xml version="1.0" encoding="utf-8"?>
<a:theme xmlns:a="http://schemas.openxmlformats.org/drawingml/2006/main" name="Office-tema">
  <a:themeElements>
    <a:clrScheme name="Hemtjänstindex">
      <a:dk1>
        <a:srgbClr val="2E1133"/>
      </a:dk1>
      <a:lt1>
        <a:srgbClr val="FFFFFF"/>
      </a:lt1>
      <a:dk2>
        <a:srgbClr val="69245C"/>
      </a:dk2>
      <a:lt2>
        <a:srgbClr val="F7F6F7"/>
      </a:lt2>
      <a:accent1>
        <a:srgbClr val="69245C"/>
      </a:accent1>
      <a:accent2>
        <a:srgbClr val="A4A0AA"/>
      </a:accent2>
      <a:accent3>
        <a:srgbClr val="C8C6CC"/>
      </a:accent3>
      <a:accent4>
        <a:srgbClr val="EB9000"/>
      </a:accent4>
      <a:accent5>
        <a:srgbClr val="BD1521"/>
      </a:accent5>
      <a:accent6>
        <a:srgbClr val="FFCC00"/>
      </a:accent6>
      <a:hlink>
        <a:srgbClr val="69245B"/>
      </a:hlink>
      <a:folHlink>
        <a:srgbClr val="998BA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2916</TotalTime>
  <Words>1590</Words>
  <Application>Microsoft Macintosh PowerPoint</Application>
  <PresentationFormat>Bredbild</PresentationFormat>
  <Paragraphs>490</Paragraphs>
  <Slides>12</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12</vt:i4>
      </vt:variant>
    </vt:vector>
  </HeadingPairs>
  <TitlesOfParts>
    <vt:vector size="20" baseType="lpstr">
      <vt:lpstr>Aptos Display</vt:lpstr>
      <vt:lpstr>Aptos Narrow</vt:lpstr>
      <vt:lpstr>Arial</vt:lpstr>
      <vt:lpstr>Calibri</vt:lpstr>
      <vt:lpstr>Calibri Light</vt:lpstr>
      <vt:lpstr>Franklin Gothic Book</vt:lpstr>
      <vt:lpstr>Franklin Gothic Medium</vt:lpstr>
      <vt:lpstr>Office-tema</vt:lpstr>
      <vt:lpstr>Hemtjänstindex 2025  Stockholms stadsdelsområden  </vt:lpstr>
      <vt:lpstr>PowerPoint-presentation</vt:lpstr>
      <vt:lpstr>Rankinglistor Hemtjänstindex 2025   Stockholms stadsdelsområden   </vt:lpstr>
      <vt:lpstr>Hemtjänstindex 2025  STOCKHOLMS STADSDELSOMRÅDEN</vt:lpstr>
      <vt:lpstr>Resultat för delindex 2025 STOCKHOLMS STADSDELSOMRÅDEN</vt:lpstr>
      <vt:lpstr>PowerPoint-presentation</vt:lpstr>
      <vt:lpstr>Bilagor:  - Data saknas - Hemtjänstindex 2024 - Hemtjänstindex 2023 - Bakgrund </vt:lpstr>
      <vt:lpstr>PowerPoint-presentation</vt:lpstr>
      <vt:lpstr>Hemtjänstindex 2024  STOCKHOLMS STADSDELSOMRÅDEN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Erika Jonés</dc:creator>
  <cp:lastModifiedBy>Håkan Tenelius</cp:lastModifiedBy>
  <cp:revision>70</cp:revision>
  <dcterms:created xsi:type="dcterms:W3CDTF">2022-02-11T10:07:51Z</dcterms:created>
  <dcterms:modified xsi:type="dcterms:W3CDTF">2026-01-19T14:21:45Z</dcterms:modified>
</cp:coreProperties>
</file>